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4" r:id="rId9"/>
    <p:sldId id="285" r:id="rId10"/>
    <p:sldId id="286" r:id="rId11"/>
    <p:sldId id="287" r:id="rId12"/>
    <p:sldId id="288" r:id="rId13"/>
    <p:sldId id="291" r:id="rId14"/>
    <p:sldId id="292" r:id="rId15"/>
    <p:sldId id="2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Poccia" initials="GP" lastIdx="22" clrIdx="0">
    <p:extLst>
      <p:ext uri="{19B8F6BF-5375-455C-9EA6-DF929625EA0E}">
        <p15:presenceInfo xmlns:p15="http://schemas.microsoft.com/office/powerpoint/2012/main" userId="S-1-5-21-1832937852-2116575123-337272265-9440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yl jasny 1 — Ak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 jasny 3 — Ak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3F8A54-F971-430D-9108-034FE38666EA}" styleName="ABB Default Table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0" cmpd="sng">
              <a:solidFill>
                <a:schemeClr val="dk1"/>
              </a:solidFill>
            </a:ln>
          </a:bottom>
          <a:insideH>
            <a:ln w="75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ff">
        <a:fontRef idx="minor">
          <a:schemeClr val="dk1"/>
        </a:fontRef>
        <a:schemeClr val="dk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hemeClr val="dk1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ff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tx2"/>
      </a:tcTxStyle>
      <a:tcStyle>
        <a:tcBdr>
          <a:bottom>
            <a:ln w="15000" cmpd="sng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napToObjects="1" showGuides="1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4" d="100"/>
          <a:sy n="84" d="100"/>
        </p:scale>
        <p:origin x="-380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490A3-8906-4C15-BA06-29841194A30F}" type="datetimeFigureOut">
              <a:rPr lang="en-US" smtClean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9/14/2022</a:t>
            </a:fld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BD733-F72C-4484-8056-9C6167F848BC}" type="slidenum">
              <a:rPr lang="en-US" smtClean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‹#›</a:t>
            </a:fld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1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fld id="{7B9B1A6A-6BBE-4409-8C9E-DA0703379151}" type="datetimeFigureOut">
              <a:rPr lang="en-US" smtClean="0"/>
              <a:pPr/>
              <a:t>9/14/2022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3822" y="685800"/>
            <a:ext cx="6096000" cy="3429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383822" y="4343400"/>
            <a:ext cx="6090356" cy="41148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fld id="{3A94E69C-C28A-4BE6-BE89-71D8FB2035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8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1pPr>
    <a:lvl2pPr marL="180000" indent="-180000" algn="l" defTabSz="914400" rtl="0" eaLnBrk="1" latinLnBrk="0" hangingPunct="1">
      <a:buFont typeface="ABBvoiceOffice" panose="020D0603020503020204" pitchFamily="34" charset="0"/>
      <a:buChar char="–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2pPr>
    <a:lvl3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3pPr>
    <a:lvl4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4pPr>
    <a:lvl5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5pPr>
    <a:lvl6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998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82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559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: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" r="7"/>
          <a:stretch/>
        </p:blipFill>
        <p:spPr bwMode="gray">
          <a:xfrm>
            <a:off x="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 bwMode="gray">
          <a:xfrm>
            <a:off x="334963" y="365752"/>
            <a:ext cx="1528942" cy="23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900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 bwMode="gray">
          <a:xfrm>
            <a:off x="340519" y="5000633"/>
            <a:ext cx="10112937" cy="224432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340519" y="5205567"/>
            <a:ext cx="10112148" cy="504000"/>
          </a:xfrm>
        </p:spPr>
        <p:txBody>
          <a:bodyPr lIns="0" tIns="0" rIns="0" bIns="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40520" y="5751514"/>
            <a:ext cx="10112147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 bwMode="gray">
          <a:xfrm>
            <a:off x="340519" y="6109996"/>
            <a:ext cx="10112937" cy="280092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 bwMode="gray">
          <a:xfrm>
            <a:off x="249357" y="4828013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pic>
        <p:nvPicPr>
          <p:cNvPr id="10" name="Picture 1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643" y="6160150"/>
            <a:ext cx="873621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81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: 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Placeholder 10"/>
          <p:cNvPicPr>
            <a:picLocks noChangeAspect="1"/>
          </p:cNvPicPr>
          <p:nvPr userDrawn="1"/>
        </p:nvPicPr>
        <p:blipFill rotWithShape="1">
          <a:blip r:embed="rId2"/>
          <a:srcRect t="21637" b="21637"/>
          <a:stretch/>
        </p:blipFill>
        <p:spPr bwMode="gray">
          <a:xfrm>
            <a:off x="2" y="0"/>
            <a:ext cx="12192000" cy="4610100"/>
          </a:xfrm>
          <a:prstGeom prst="rect">
            <a:avLst/>
          </a:prstGeom>
        </p:spPr>
      </p:pic>
      <p:sp>
        <p:nvSpPr>
          <p:cNvPr id="22" name="Text Placeholder 5"/>
          <p:cNvSpPr>
            <a:spLocks noGrp="1"/>
          </p:cNvSpPr>
          <p:nvPr>
            <p:ph type="body" sz="quarter" idx="16"/>
          </p:nvPr>
        </p:nvSpPr>
        <p:spPr bwMode="gray">
          <a:xfrm>
            <a:off x="335757" y="365752"/>
            <a:ext cx="1528942" cy="23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900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3"/>
          </p:nvPr>
        </p:nvSpPr>
        <p:spPr bwMode="gray">
          <a:xfrm>
            <a:off x="340519" y="5000633"/>
            <a:ext cx="10112937" cy="224432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 bwMode="gray">
          <a:xfrm>
            <a:off x="340519" y="5205566"/>
            <a:ext cx="10112148" cy="504001"/>
          </a:xfrm>
        </p:spPr>
        <p:txBody>
          <a:bodyPr lIns="0" tIns="0" rIns="0" bIns="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 bwMode="gray">
          <a:xfrm>
            <a:off x="340519" y="5751514"/>
            <a:ext cx="10112147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4"/>
          </p:nvPr>
        </p:nvSpPr>
        <p:spPr bwMode="gray">
          <a:xfrm>
            <a:off x="340519" y="6109996"/>
            <a:ext cx="10112937" cy="280092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 bwMode="gray">
          <a:xfrm>
            <a:off x="249357" y="4828013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643" y="6160150"/>
            <a:ext cx="873621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44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: 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 bwMode="gray">
          <a:xfrm>
            <a:off x="2" y="0"/>
            <a:ext cx="12192000" cy="46101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6"/>
          </p:nvPr>
        </p:nvSpPr>
        <p:spPr bwMode="gray">
          <a:xfrm>
            <a:off x="334963" y="365752"/>
            <a:ext cx="1528942" cy="23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900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3"/>
          </p:nvPr>
        </p:nvSpPr>
        <p:spPr bwMode="gray">
          <a:xfrm>
            <a:off x="340519" y="5000633"/>
            <a:ext cx="10112937" cy="224432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 bwMode="gray">
          <a:xfrm>
            <a:off x="340519" y="5205566"/>
            <a:ext cx="10112148" cy="504001"/>
          </a:xfrm>
        </p:spPr>
        <p:txBody>
          <a:bodyPr lIns="0" tIns="0" rIns="0" bIns="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 bwMode="gray">
          <a:xfrm>
            <a:off x="340519" y="5751514"/>
            <a:ext cx="10112147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4"/>
          </p:nvPr>
        </p:nvSpPr>
        <p:spPr bwMode="gray">
          <a:xfrm>
            <a:off x="340519" y="6109996"/>
            <a:ext cx="10112937" cy="280092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Rectangle 17"/>
          <p:cNvSpPr/>
          <p:nvPr userDrawn="1"/>
        </p:nvSpPr>
        <p:spPr bwMode="gray">
          <a:xfrm>
            <a:off x="249357" y="4828013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643" y="6160150"/>
            <a:ext cx="873621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89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: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b="6897"/>
          <a:stretch/>
        </p:blipFill>
        <p:spPr bwMode="gray">
          <a:xfrm>
            <a:off x="1" y="0"/>
            <a:ext cx="1219884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4DE7E8-58C9-4B5A-B686-53E1B76B68C9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1"/>
                </a:solidFill>
              </a:rPr>
              <a:t>—</a:t>
            </a:r>
            <a:endParaRPr lang="en-US" sz="3200" b="1" dirty="0" err="1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6BA06A1-F808-4CBA-9D28-8D357F795D4C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5756" y="718060"/>
            <a:ext cx="11521282" cy="504000"/>
          </a:xfrm>
        </p:spPr>
        <p:txBody>
          <a:bodyPr lIns="0" tIns="0" rIns="0" bIns="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7CD425E-9028-4049-A9A0-DC6F9DF08061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5757" y="1264007"/>
            <a:ext cx="11521281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33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: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gray">
          <a:xfrm>
            <a:off x="2" y="0"/>
            <a:ext cx="12192000" cy="6858000"/>
          </a:xfrm>
          <a:prstGeom prst="rect">
            <a:avLst/>
          </a:prstGeom>
          <a:solidFill>
            <a:srgbClr val="FF000F"/>
          </a:solidFill>
          <a:ln w="25400" cap="flat" cmpd="sng" algn="ctr">
            <a:noFill/>
            <a:prstDash val="solid"/>
          </a:ln>
          <a:effectLst/>
        </p:spPr>
        <p:txBody>
          <a:bodyPr lIns="72009" tIns="72009" rIns="72009" bIns="72009" rtlCol="0" anchor="ctr"/>
          <a:lstStyle/>
          <a:p>
            <a:pPr marL="0" marR="0" lvl="0" indent="0" algn="ctr" defTabSz="914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90620-6E53-42BB-807B-70CAD0710CDD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1"/>
                </a:solidFill>
              </a:rPr>
              <a:t>—</a:t>
            </a:r>
            <a:endParaRPr lang="en-US" sz="3200" b="1" dirty="0" err="1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34BC21-AFED-46B1-8268-92A7B5BBDEE1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5756" y="718060"/>
            <a:ext cx="11521282" cy="504000"/>
          </a:xfrm>
        </p:spPr>
        <p:txBody>
          <a:bodyPr lIns="0" tIns="0" rIns="0" bIns="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C1FE702-2A26-4886-8C77-E6510DB1849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5757" y="1264007"/>
            <a:ext cx="11521281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2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: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884551-BCA1-4427-92BF-DB5CAA0DDF08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AC380CA-95DB-45F2-99D5-3A1E2DF54CD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5756" y="718060"/>
            <a:ext cx="11521282" cy="504000"/>
          </a:xfrm>
        </p:spPr>
        <p:txBody>
          <a:bodyPr lIns="0" tIns="0" rIns="0" bIns="0"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E182003-2699-4135-A685-461A4D33947D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5757" y="1264007"/>
            <a:ext cx="11521281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46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: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 bwMode="gray">
          <a:xfrm>
            <a:off x="332367" y="1931197"/>
            <a:ext cx="11520897" cy="3980439"/>
          </a:xfrm>
        </p:spPr>
        <p:txBody>
          <a:bodyPr/>
          <a:lstStyle>
            <a:lvl1pPr>
              <a:spcBef>
                <a:spcPts val="900"/>
              </a:spcBef>
              <a:defRPr sz="2000"/>
            </a:lvl1pPr>
            <a:lvl2pPr marL="0" indent="0">
              <a:spcBef>
                <a:spcPts val="90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3pPr>
            <a:lvl4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4pPr>
            <a:lvl5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5pPr>
            <a:lvl6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6pPr>
            <a:lvl7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7pPr>
            <a:lvl8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8pPr>
            <a:lvl9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F7AFF65D-AAB4-46ED-A858-A6BA48891152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7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: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21"/>
          </p:nvPr>
        </p:nvSpPr>
        <p:spPr bwMode="gray">
          <a:xfrm>
            <a:off x="332367" y="1931197"/>
            <a:ext cx="11520000" cy="39822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2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: Content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21"/>
          </p:nvPr>
        </p:nvSpPr>
        <p:spPr bwMode="gray">
          <a:xfrm>
            <a:off x="332367" y="1931195"/>
            <a:ext cx="11520000" cy="34309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2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2362" y="5453066"/>
            <a:ext cx="1152000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17488BFE-015E-452C-932B-DB979AC8F282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4139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2368" y="1931192"/>
            <a:ext cx="11520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2367" y="2317637"/>
            <a:ext cx="11520000" cy="3594212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 bwMode="gray">
          <a:xfrm>
            <a:off x="332368" y="2238495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1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: Title (5) &amp; Conten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D8D4DCBA-4C7A-4489-854D-9CAAB7BC53A0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 bwMode="gray">
          <a:xfrm>
            <a:off x="42716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 bwMode="gray">
          <a:xfrm>
            <a:off x="82100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2716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82100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19"/>
          </p:nvPr>
        </p:nvSpPr>
        <p:spPr bwMode="gray">
          <a:xfrm>
            <a:off x="333264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333264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 bwMode="gray">
          <a:xfrm>
            <a:off x="4271664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 bwMode="gray">
          <a:xfrm>
            <a:off x="8210064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 Placeholder 11"/>
          <p:cNvSpPr>
            <a:spLocks noGrp="1"/>
          </p:cNvSpPr>
          <p:nvPr>
            <p:ph type="body" sz="quarter" idx="20"/>
          </p:nvPr>
        </p:nvSpPr>
        <p:spPr bwMode="gray">
          <a:xfrm>
            <a:off x="4271664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21"/>
          </p:nvPr>
        </p:nvSpPr>
        <p:spPr bwMode="gray">
          <a:xfrm>
            <a:off x="8210064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3" y="1931195"/>
            <a:ext cx="3643200" cy="180926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4271664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8210064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quarter" idx="26"/>
          </p:nvPr>
        </p:nvSpPr>
        <p:spPr bwMode="gray">
          <a:xfrm>
            <a:off x="333263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4271664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8210064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30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: Title (6) &amp; Conten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D8D4DCBA-4C7A-4489-854D-9CAAB7BC53A0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2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4271796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 bwMode="gray">
          <a:xfrm>
            <a:off x="8210327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271796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19"/>
          </p:nvPr>
        </p:nvSpPr>
        <p:spPr bwMode="gray">
          <a:xfrm>
            <a:off x="333264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333264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 bwMode="gray">
          <a:xfrm>
            <a:off x="4271795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 bwMode="gray">
          <a:xfrm>
            <a:off x="8210327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 Placeholder 11"/>
          <p:cNvSpPr>
            <a:spLocks noGrp="1"/>
          </p:cNvSpPr>
          <p:nvPr>
            <p:ph type="body" sz="quarter" idx="20"/>
          </p:nvPr>
        </p:nvSpPr>
        <p:spPr bwMode="gray">
          <a:xfrm>
            <a:off x="4271796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21"/>
          </p:nvPr>
        </p:nvSpPr>
        <p:spPr bwMode="gray">
          <a:xfrm>
            <a:off x="8210327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4271795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8210327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quarter" idx="26"/>
          </p:nvPr>
        </p:nvSpPr>
        <p:spPr bwMode="gray">
          <a:xfrm>
            <a:off x="333264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4271796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8210327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: Title &amp; Content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C55A9BD9-4AB1-4514-A40D-3F4348B2CF77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1492" y="1931193"/>
            <a:ext cx="11520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2"/>
          <p:cNvSpPr>
            <a:spLocks noGrp="1"/>
          </p:cNvSpPr>
          <p:nvPr>
            <p:ph sz="quarter" idx="25"/>
          </p:nvPr>
        </p:nvSpPr>
        <p:spPr bwMode="gray">
          <a:xfrm>
            <a:off x="333264" y="2317637"/>
            <a:ext cx="1739026" cy="17100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2"/>
          <p:cNvSpPr>
            <a:spLocks noGrp="1"/>
          </p:cNvSpPr>
          <p:nvPr>
            <p:ph sz="quarter" idx="26"/>
          </p:nvPr>
        </p:nvSpPr>
        <p:spPr bwMode="gray">
          <a:xfrm>
            <a:off x="333264" y="4202644"/>
            <a:ext cx="1739026" cy="17100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2"/>
          <p:cNvSpPr>
            <a:spLocks noGrp="1"/>
          </p:cNvSpPr>
          <p:nvPr>
            <p:ph sz="quarter" idx="27"/>
          </p:nvPr>
        </p:nvSpPr>
        <p:spPr bwMode="gray">
          <a:xfrm>
            <a:off x="6163300" y="2317637"/>
            <a:ext cx="1739026" cy="17100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2"/>
          <p:cNvSpPr>
            <a:spLocks noGrp="1"/>
          </p:cNvSpPr>
          <p:nvPr>
            <p:ph sz="quarter" idx="28"/>
          </p:nvPr>
        </p:nvSpPr>
        <p:spPr bwMode="gray">
          <a:xfrm>
            <a:off x="6163300" y="4202644"/>
            <a:ext cx="1739026" cy="17100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8"/>
          </p:nvPr>
        </p:nvSpPr>
        <p:spPr bwMode="gray">
          <a:xfrm>
            <a:off x="2259472" y="2317637"/>
            <a:ext cx="3757689" cy="17100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259472" y="4202644"/>
            <a:ext cx="3757689" cy="17100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8093952" y="2317637"/>
            <a:ext cx="3759312" cy="17100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8093952" y="4202644"/>
            <a:ext cx="3759312" cy="17100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4" name="Straight Connector 23"/>
          <p:cNvCxnSpPr/>
          <p:nvPr userDrawn="1"/>
        </p:nvCxnSpPr>
        <p:spPr bwMode="gray">
          <a:xfrm>
            <a:off x="332368" y="2238495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 bwMode="gray">
          <a:xfrm>
            <a:off x="332368" y="4115141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92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: Title &amp; Content (8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EAB57985-67D2-4C2C-8135-28A8C8C9566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11520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2"/>
          <p:cNvSpPr>
            <a:spLocks noGrp="1"/>
          </p:cNvSpPr>
          <p:nvPr>
            <p:ph sz="quarter" idx="25"/>
          </p:nvPr>
        </p:nvSpPr>
        <p:spPr bwMode="gray">
          <a:xfrm>
            <a:off x="332367" y="2317637"/>
            <a:ext cx="1739026" cy="14364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2"/>
          <p:cNvSpPr>
            <a:spLocks noGrp="1"/>
          </p:cNvSpPr>
          <p:nvPr>
            <p:ph sz="quarter" idx="26"/>
          </p:nvPr>
        </p:nvSpPr>
        <p:spPr bwMode="gray">
          <a:xfrm>
            <a:off x="332367" y="3925788"/>
            <a:ext cx="1739026" cy="14364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2"/>
          <p:cNvSpPr>
            <a:spLocks noGrp="1"/>
          </p:cNvSpPr>
          <p:nvPr>
            <p:ph sz="quarter" idx="27"/>
          </p:nvPr>
        </p:nvSpPr>
        <p:spPr bwMode="gray">
          <a:xfrm>
            <a:off x="6163300" y="2317636"/>
            <a:ext cx="1739026" cy="14364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2"/>
          <p:cNvSpPr>
            <a:spLocks noGrp="1"/>
          </p:cNvSpPr>
          <p:nvPr>
            <p:ph sz="quarter" idx="28"/>
          </p:nvPr>
        </p:nvSpPr>
        <p:spPr bwMode="gray">
          <a:xfrm>
            <a:off x="6163300" y="3925788"/>
            <a:ext cx="1739026" cy="14364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8"/>
          </p:nvPr>
        </p:nvSpPr>
        <p:spPr bwMode="gray">
          <a:xfrm>
            <a:off x="2260482" y="2317636"/>
            <a:ext cx="3757436" cy="14364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260482" y="3925788"/>
            <a:ext cx="3757436" cy="14364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8093953" y="2317636"/>
            <a:ext cx="3759312" cy="14364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8093953" y="3925788"/>
            <a:ext cx="3759312" cy="14364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3264" y="5453066"/>
            <a:ext cx="1152000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332368" y="2238495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 bwMode="gray">
          <a:xfrm>
            <a:off x="332368" y="3839912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32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: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9107" y="1931194"/>
            <a:ext cx="5604420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7" y="1931194"/>
            <a:ext cx="5603434" cy="398091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6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03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: Content (2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9107" y="1931194"/>
            <a:ext cx="5604420" cy="3430994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7" y="1931194"/>
            <a:ext cx="5603434" cy="34309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1931194"/>
            <a:ext cx="0" cy="34309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2368" y="5453066"/>
            <a:ext cx="11520896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3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: Title (2)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43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435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6248327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327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9107" y="2317638"/>
            <a:ext cx="5604420" cy="3594474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7" y="2317638"/>
            <a:ext cx="5603434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36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: Title (2) &amp; Content (2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C4B2A68-D918-4286-96B0-6342B7A9B0CE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236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2365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6248327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327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8327" y="2317638"/>
            <a:ext cx="5605200" cy="295097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5" y="2317638"/>
            <a:ext cx="560520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6095999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2583" y="5453066"/>
            <a:ext cx="11520682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7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: Title (2) &amp; Content (2)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972E678C-17C0-4756-8034-8236E2D4136B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264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6243754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04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8044" y="2317638"/>
            <a:ext cx="5605200" cy="3594474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2317638"/>
            <a:ext cx="5605200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Gleichschenkliges Dreieck 46"/>
          <p:cNvSpPr/>
          <p:nvPr userDrawn="1"/>
        </p:nvSpPr>
        <p:spPr bwMode="gray">
          <a:xfrm rot="5400000">
            <a:off x="4334900" y="4088006"/>
            <a:ext cx="3523271" cy="124946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7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: Title (2) &amp; Content (2) &amp; Box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leichschenkliges Dreieck 46"/>
          <p:cNvSpPr/>
          <p:nvPr userDrawn="1"/>
        </p:nvSpPr>
        <p:spPr bwMode="gray">
          <a:xfrm rot="5400000">
            <a:off x="4656514" y="3766499"/>
            <a:ext cx="2879662" cy="124579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46DACDBD-1DFF-49BA-A724-30E3F02C142A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264" y="2238606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6243754" y="2238606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04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8045" y="2317751"/>
            <a:ext cx="5605200" cy="2950867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2317751"/>
            <a:ext cx="5605200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2367" y="5453066"/>
            <a:ext cx="1152116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116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: 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C1783AD7-02E7-449A-B532-68934DEE5F31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2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264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8045" y="1931195"/>
            <a:ext cx="5605200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2317640"/>
            <a:ext cx="5605200" cy="359447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4" name="Straight Connector 23"/>
          <p:cNvCxnSpPr/>
          <p:nvPr userDrawn="1"/>
        </p:nvCxnSpPr>
        <p:spPr bwMode="gray">
          <a:xfrm>
            <a:off x="6095999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86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: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9107" y="1931194"/>
            <a:ext cx="5604420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7" y="1931194"/>
            <a:ext cx="5603434" cy="398091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6249107" y="3989616"/>
            <a:ext cx="5604420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66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: Title (3)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04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6248045" y="4045107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6248045" y="2318321"/>
            <a:ext cx="5605200" cy="148419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40"/>
            <a:ext cx="5605200" cy="35951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6C11801-1BEF-46D9-879F-590C601D8597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10"/>
          <p:cNvCxnSpPr/>
          <p:nvPr userDrawn="1"/>
        </p:nvCxnSpPr>
        <p:spPr bwMode="gray">
          <a:xfrm>
            <a:off x="333264" y="223917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 userDrawn="1"/>
        </p:nvCxnSpPr>
        <p:spPr bwMode="gray">
          <a:xfrm>
            <a:off x="6248045" y="223917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6248045" y="4348008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6248045" y="4432235"/>
            <a:ext cx="5605200" cy="148105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1159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 bwMode="gray">
          <a:xfrm>
            <a:off x="6095999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9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: Title (3) &amp; Content (3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1"/>
          <p:cNvSpPr>
            <a:spLocks noGrp="1"/>
          </p:cNvSpPr>
          <p:nvPr>
            <p:ph type="body" sz="quarter" idx="22"/>
          </p:nvPr>
        </p:nvSpPr>
        <p:spPr bwMode="gray">
          <a:xfrm>
            <a:off x="332366" y="5452639"/>
            <a:ext cx="11520877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6248043" y="2317641"/>
            <a:ext cx="5605200" cy="105391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37"/>
            <a:ext cx="560520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043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6248043" y="3831247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5ACC3D8-F658-404B-AC58-DFDEB860C833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10"/>
          <p:cNvCxnSpPr/>
          <p:nvPr userDrawn="1"/>
        </p:nvCxnSpPr>
        <p:spPr bwMode="gray">
          <a:xfrm>
            <a:off x="333264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 userDrawn="1"/>
        </p:nvCxnSpPr>
        <p:spPr bwMode="gray">
          <a:xfrm>
            <a:off x="6248043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6248043" y="4135561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6248043" y="4214707"/>
            <a:ext cx="5605200" cy="105391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7" name="Straight Connector 36"/>
          <p:cNvCxnSpPr/>
          <p:nvPr userDrawn="1"/>
        </p:nvCxnSpPr>
        <p:spPr bwMode="gray">
          <a:xfrm>
            <a:off x="6095999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04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: Title &amp; Content (2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E78DB5F-64D9-442E-954C-935C935B4142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2582" y="1931195"/>
            <a:ext cx="2064201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700027" y="1931195"/>
            <a:ext cx="9153500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582" y="2317640"/>
            <a:ext cx="2064201" cy="359447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 bwMode="gray">
          <a:xfrm>
            <a:off x="333983" y="2238495"/>
            <a:ext cx="2062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2548405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8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: Title &amp; Content (2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E78DB5F-64D9-442E-954C-935C935B4142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5"/>
            <a:ext cx="409376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724929" y="1931195"/>
            <a:ext cx="7128598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3" y="2317640"/>
            <a:ext cx="4093767" cy="359447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 bwMode="gray">
          <a:xfrm>
            <a:off x="333264" y="2238495"/>
            <a:ext cx="40937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4575980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8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: Title (3) &amp; Content (3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409376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4453" y="1931194"/>
            <a:ext cx="7128811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4724453" y="4042705"/>
            <a:ext cx="7128811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4724453" y="2317638"/>
            <a:ext cx="7128811" cy="148354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38"/>
            <a:ext cx="4094665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21D0314D-AAD8-43AE-987E-1CD311B19016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9"/>
          <p:cNvCxnSpPr/>
          <p:nvPr userDrawn="1"/>
        </p:nvCxnSpPr>
        <p:spPr bwMode="gray">
          <a:xfrm>
            <a:off x="4725264" y="2238495"/>
            <a:ext cx="712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4725264" y="4349421"/>
            <a:ext cx="712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4724453" y="4428564"/>
            <a:ext cx="7128811" cy="148354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6" y="1085213"/>
            <a:ext cx="11521161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7" name="Straight Connector 36"/>
          <p:cNvCxnSpPr/>
          <p:nvPr userDrawn="1"/>
        </p:nvCxnSpPr>
        <p:spPr bwMode="gray">
          <a:xfrm>
            <a:off x="4575980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 bwMode="gray">
          <a:xfrm>
            <a:off x="333264" y="2238495"/>
            <a:ext cx="40937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6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: Title (3) &amp; Content (3) &amp;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 bwMode="gray">
          <a:xfrm>
            <a:off x="4575980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7" name="Text Placeholder 11"/>
          <p:cNvSpPr>
            <a:spLocks noGrp="1"/>
          </p:cNvSpPr>
          <p:nvPr>
            <p:ph type="body" sz="quarter" idx="22"/>
          </p:nvPr>
        </p:nvSpPr>
        <p:spPr bwMode="gray">
          <a:xfrm>
            <a:off x="332366" y="5452639"/>
            <a:ext cx="11521161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4724930" y="2317641"/>
            <a:ext cx="7128597" cy="105391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38"/>
            <a:ext cx="4094664" cy="295097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2367" y="1931193"/>
            <a:ext cx="4094664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4930" y="1931193"/>
            <a:ext cx="712929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4724930" y="3831247"/>
            <a:ext cx="712929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C3EC54A-C632-4B8A-8DD8-4163ADA26599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4724930" y="4214707"/>
            <a:ext cx="7128597" cy="105391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Straight Connector 9"/>
          <p:cNvCxnSpPr/>
          <p:nvPr userDrawn="1"/>
        </p:nvCxnSpPr>
        <p:spPr bwMode="gray">
          <a:xfrm>
            <a:off x="4724930" y="2238495"/>
            <a:ext cx="712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 bwMode="gray">
          <a:xfrm>
            <a:off x="4727528" y="4136597"/>
            <a:ext cx="712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45" name="Straight Connector 44"/>
          <p:cNvCxnSpPr/>
          <p:nvPr userDrawn="1"/>
        </p:nvCxnSpPr>
        <p:spPr bwMode="gray">
          <a:xfrm>
            <a:off x="333264" y="2238495"/>
            <a:ext cx="40937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63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: Title (3) &amp; Content (3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4094DB61-25C8-4EF5-ACA6-394B43063948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184"/>
            <a:ext cx="3643200" cy="359493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5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5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2317184"/>
            <a:ext cx="3643200" cy="359493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317184"/>
            <a:ext cx="3643200" cy="359493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5" name="Straight Connector 34"/>
          <p:cNvCxnSpPr/>
          <p:nvPr userDrawn="1"/>
        </p:nvCxnSpPr>
        <p:spPr bwMode="gray">
          <a:xfrm>
            <a:off x="4124130" y="2388386"/>
            <a:ext cx="0" cy="35266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 bwMode="gray">
          <a:xfrm>
            <a:off x="8062662" y="2388386"/>
            <a:ext cx="0" cy="35266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06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: Title (3) &amp; Content (3) &amp;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 bwMode="gray">
          <a:xfrm>
            <a:off x="333264" y="5452639"/>
            <a:ext cx="11520263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6B2BC20-ABC6-478C-8E1B-2165F3667B32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5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5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4" name="Straight Connector 33"/>
          <p:cNvCxnSpPr/>
          <p:nvPr userDrawn="1"/>
        </p:nvCxnSpPr>
        <p:spPr bwMode="gray">
          <a:xfrm>
            <a:off x="4124130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 bwMode="gray">
          <a:xfrm>
            <a:off x="8062661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82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: Title (3) &amp; Content (3)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F176D1A0-7D36-42FE-8B65-73ABE00A4B81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917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38"/>
            <a:ext cx="3643200" cy="35937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917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2318318"/>
            <a:ext cx="3643200" cy="35937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917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318318"/>
            <a:ext cx="3643200" cy="35937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Gleichschenkliges Dreieck 46"/>
          <p:cNvSpPr/>
          <p:nvPr userDrawn="1"/>
        </p:nvSpPr>
        <p:spPr bwMode="gray">
          <a:xfrm rot="5400000">
            <a:off x="6301200" y="4088360"/>
            <a:ext cx="3522591" cy="12492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9" name="Gleichschenkliges Dreieck 46"/>
          <p:cNvSpPr/>
          <p:nvPr userDrawn="1"/>
        </p:nvSpPr>
        <p:spPr bwMode="gray">
          <a:xfrm rot="5400000">
            <a:off x="2362815" y="4091269"/>
            <a:ext cx="3522591" cy="12492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6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: Title (3) &amp; Content (3) &amp; Box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E78EC23C-A2EE-4E37-B3CA-EB5FB6E0A626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5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28"/>
          </p:nvPr>
        </p:nvSpPr>
        <p:spPr bwMode="gray">
          <a:xfrm>
            <a:off x="332581" y="5452639"/>
            <a:ext cx="11520683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Gleichschenkliges Dreieck 46"/>
          <p:cNvSpPr/>
          <p:nvPr userDrawn="1"/>
        </p:nvSpPr>
        <p:spPr bwMode="gray">
          <a:xfrm rot="5400000">
            <a:off x="6622950" y="3766612"/>
            <a:ext cx="2879092" cy="12492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Gleichschenkliges Dreieck 46"/>
          <p:cNvSpPr/>
          <p:nvPr userDrawn="1"/>
        </p:nvSpPr>
        <p:spPr bwMode="gray">
          <a:xfrm rot="5400000">
            <a:off x="2684564" y="3769521"/>
            <a:ext cx="2879093" cy="12492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06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: Title (3) &amp; Conten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333264" y="2317752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4271796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8210327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4239659"/>
            <a:ext cx="3643200" cy="167378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4239659"/>
            <a:ext cx="3643200" cy="167378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4239659"/>
            <a:ext cx="3643200" cy="167378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FB49FC10-E749-4C4C-8DA8-5C5C82B618BE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7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: Title (3) &amp; Content (6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333264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4271796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8210327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4239659"/>
            <a:ext cx="3643200" cy="102895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4239659"/>
            <a:ext cx="3643200" cy="102895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4239659"/>
            <a:ext cx="3643200" cy="102895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A15E654D-F1FE-47BD-AEB4-A952F2E268A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1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191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1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Text Placeholder 17"/>
          <p:cNvSpPr>
            <a:spLocks noGrp="1"/>
          </p:cNvSpPr>
          <p:nvPr>
            <p:ph type="body" sz="quarter" idx="31"/>
          </p:nvPr>
        </p:nvSpPr>
        <p:spPr bwMode="gray">
          <a:xfrm>
            <a:off x="333264" y="5452639"/>
            <a:ext cx="11520000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03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: Content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32367" y="3989616"/>
            <a:ext cx="2655682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55" y="1931194"/>
            <a:ext cx="2655214" cy="1922496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3139431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3291292" y="1931194"/>
            <a:ext cx="5609417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9049511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9197845" y="3989616"/>
            <a:ext cx="2655682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9198313" y="1931194"/>
            <a:ext cx="2655214" cy="1922496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0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: Title (4)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479F5AED-CDE6-4CF9-A19E-ACD3A4FD6C29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38"/>
            <a:ext cx="2656800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87752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87752" y="2317638"/>
            <a:ext cx="2656800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242240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242240" y="2317638"/>
            <a:ext cx="2656800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333264" y="2238495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 bwMode="gray">
          <a:xfrm>
            <a:off x="3287752" y="2238495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>
            <a:off x="6242240" y="2238495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 bwMode="gray">
          <a:xfrm>
            <a:off x="9196727" y="2238495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 Placeholder 11"/>
          <p:cNvSpPr>
            <a:spLocks noGrp="1"/>
          </p:cNvSpPr>
          <p:nvPr>
            <p:ph type="body" sz="quarter" idx="28"/>
          </p:nvPr>
        </p:nvSpPr>
        <p:spPr bwMode="gray">
          <a:xfrm>
            <a:off x="9196727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9196727" y="2317638"/>
            <a:ext cx="2656800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41" name="Straight Connector 40"/>
          <p:cNvCxnSpPr/>
          <p:nvPr userDrawn="1"/>
        </p:nvCxnSpPr>
        <p:spPr bwMode="gray">
          <a:xfrm>
            <a:off x="3138908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 userDrawn="1"/>
        </p:nvCxnSpPr>
        <p:spPr bwMode="gray">
          <a:xfrm>
            <a:off x="9047884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 bwMode="gray">
          <a:xfrm>
            <a:off x="6093396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48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: Title (4) &amp; Content (4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752"/>
            <a:ext cx="2656800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87752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87752" y="2317752"/>
            <a:ext cx="2656800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242240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242240" y="2317752"/>
            <a:ext cx="2656800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333264" y="2238606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 bwMode="gray">
          <a:xfrm>
            <a:off x="3287752" y="2238606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>
            <a:off x="6242240" y="2238606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 bwMode="gray">
          <a:xfrm>
            <a:off x="9196727" y="2238606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 Placeholder 11"/>
          <p:cNvSpPr>
            <a:spLocks noGrp="1"/>
          </p:cNvSpPr>
          <p:nvPr>
            <p:ph type="body" sz="quarter" idx="28"/>
          </p:nvPr>
        </p:nvSpPr>
        <p:spPr bwMode="gray">
          <a:xfrm>
            <a:off x="9196727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9196727" y="2317752"/>
            <a:ext cx="2656800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" name="Text Placeholder 17"/>
          <p:cNvSpPr>
            <a:spLocks noGrp="1"/>
          </p:cNvSpPr>
          <p:nvPr>
            <p:ph type="body" sz="quarter" idx="30"/>
          </p:nvPr>
        </p:nvSpPr>
        <p:spPr bwMode="gray">
          <a:xfrm>
            <a:off x="332366" y="5452639"/>
            <a:ext cx="11520897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31"/>
          </p:nvPr>
        </p:nvSpPr>
        <p:spPr bwMode="gray"/>
        <p:txBody>
          <a:bodyPr/>
          <a:lstStyle/>
          <a:p>
            <a:fld id="{DF793CCD-C37B-40CA-9C03-8963978AEAF0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2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33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42" name="Straight Connector 41"/>
          <p:cNvCxnSpPr/>
          <p:nvPr userDrawn="1"/>
        </p:nvCxnSpPr>
        <p:spPr bwMode="gray">
          <a:xfrm>
            <a:off x="3138908" y="2388954"/>
            <a:ext cx="0" cy="2879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 bwMode="gray">
          <a:xfrm>
            <a:off x="9047884" y="2388954"/>
            <a:ext cx="0" cy="2879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 userDrawn="1"/>
        </p:nvCxnSpPr>
        <p:spPr bwMode="gray">
          <a:xfrm>
            <a:off x="6093396" y="2388954"/>
            <a:ext cx="0" cy="2879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73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: Content (3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50004" y="1931197"/>
            <a:ext cx="5603523" cy="185386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1931197"/>
            <a:ext cx="5602537" cy="185386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1931197"/>
            <a:ext cx="0" cy="18538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332367" y="4064036"/>
            <a:ext cx="11520897" cy="184807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333527" y="3922317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09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: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259985" y="1931197"/>
            <a:ext cx="3643200" cy="185386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1931197"/>
            <a:ext cx="3643200" cy="185386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4118225" y="1931197"/>
            <a:ext cx="0" cy="18538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332367" y="4064036"/>
            <a:ext cx="11520897" cy="184807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333527" y="3922317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>
            <a:off x="8056756" y="1931197"/>
            <a:ext cx="0" cy="18538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8210327" y="1931197"/>
            <a:ext cx="3643200" cy="185386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8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: Content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33264" y="1932098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333527" y="3925094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3287752" y="1932849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333264" y="4016596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287752" y="4017347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4"/>
          </p:nvPr>
        </p:nvSpPr>
        <p:spPr bwMode="gray"/>
        <p:txBody>
          <a:bodyPr/>
          <a:lstStyle/>
          <a:p>
            <a:fld id="{32E27045-0511-42A6-9AC3-A3212EB4288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5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242240" y="1932098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9196727" y="1932849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6242240" y="4016596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9196727" y="4017347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55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: Title (4)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333264" y="4045107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624804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333264" y="4432235"/>
            <a:ext cx="5605200" cy="148419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38"/>
            <a:ext cx="5605200" cy="1484876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6C11801-1BEF-46D9-879F-590C601D8597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10"/>
          <p:cNvCxnSpPr/>
          <p:nvPr userDrawn="1"/>
        </p:nvCxnSpPr>
        <p:spPr bwMode="gray">
          <a:xfrm>
            <a:off x="333264" y="223917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 userDrawn="1"/>
        </p:nvCxnSpPr>
        <p:spPr bwMode="gray">
          <a:xfrm>
            <a:off x="333264" y="4348008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6248045" y="223917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6248045" y="2317641"/>
            <a:ext cx="5605200" cy="148105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1159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 bwMode="gray">
          <a:xfrm>
            <a:off x="6095999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Text Placeholder 11"/>
          <p:cNvSpPr>
            <a:spLocks noGrp="1"/>
          </p:cNvSpPr>
          <p:nvPr>
            <p:ph type="body" sz="quarter" idx="22"/>
          </p:nvPr>
        </p:nvSpPr>
        <p:spPr bwMode="gray">
          <a:xfrm>
            <a:off x="6248045" y="4043972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Straight Connector 14"/>
          <p:cNvCxnSpPr/>
          <p:nvPr userDrawn="1"/>
        </p:nvCxnSpPr>
        <p:spPr bwMode="gray">
          <a:xfrm>
            <a:off x="6248045" y="4351954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Content Placeholder 15"/>
          <p:cNvSpPr>
            <a:spLocks noGrp="1"/>
          </p:cNvSpPr>
          <p:nvPr>
            <p:ph sz="quarter" idx="23"/>
          </p:nvPr>
        </p:nvSpPr>
        <p:spPr bwMode="gray">
          <a:xfrm>
            <a:off x="6248045" y="4430420"/>
            <a:ext cx="5605200" cy="148105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21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: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33264" y="1931195"/>
            <a:ext cx="5619398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6095999" y="1931195"/>
            <a:ext cx="0" cy="3982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 bwMode="gray">
          <a:xfrm>
            <a:off x="333527" y="3922317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6234129" y="1931195"/>
            <a:ext cx="5619398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333264" y="4059571"/>
            <a:ext cx="5619398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6234129" y="4059571"/>
            <a:ext cx="5619398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4"/>
          </p:nvPr>
        </p:nvSpPr>
        <p:spPr bwMode="gray"/>
        <p:txBody>
          <a:bodyPr/>
          <a:lstStyle/>
          <a:p>
            <a:fld id="{32E27045-0511-42A6-9AC3-A3212EB4288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5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2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: Content (4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33264" y="1931198"/>
            <a:ext cx="5621183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6232344" y="1931198"/>
            <a:ext cx="5621183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333264" y="3737725"/>
            <a:ext cx="5621183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6232344" y="3737725"/>
            <a:ext cx="5621183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32367" y="5452639"/>
            <a:ext cx="11521160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 bwMode="gray">
          <a:xfrm>
            <a:off x="333527" y="3599905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/>
          <a:p>
            <a:fld id="{6E7D5807-0F83-4687-8EA8-403E998DE912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6095999" y="1931195"/>
            <a:ext cx="0" cy="33374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6" y="1085213"/>
            <a:ext cx="11521161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83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: Title (2)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3" y="1931196"/>
            <a:ext cx="5361993" cy="191932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993324"/>
            <a:ext cx="5361993" cy="191932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551798" y="3921919"/>
            <a:ext cx="5360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 userDrawn="1">
            <p:ph sz="quarter" idx="23"/>
          </p:nvPr>
        </p:nvSpPr>
        <p:spPr bwMode="gray">
          <a:xfrm>
            <a:off x="332582" y="1931196"/>
            <a:ext cx="1918800" cy="1919320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 userDrawn="1">
            <p:ph sz="quarter" idx="24"/>
          </p:nvPr>
        </p:nvSpPr>
        <p:spPr bwMode="gray">
          <a:xfrm>
            <a:off x="332582" y="3993324"/>
            <a:ext cx="1918800" cy="1919320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26"/>
          </p:nvPr>
        </p:nvSpPr>
        <p:spPr bwMode="gray"/>
        <p:txBody>
          <a:bodyPr/>
          <a:lstStyle/>
          <a:p>
            <a:fld id="{D7448BAD-718D-41D5-B039-249ED06F3A4A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3"/>
          </p:nvPr>
        </p:nvSpPr>
        <p:spPr bwMode="gray">
          <a:xfrm>
            <a:off x="332366" y="1085213"/>
            <a:ext cx="11521161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8218509" y="1931196"/>
            <a:ext cx="3634755" cy="398144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9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: Title (3)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3" y="1931196"/>
            <a:ext cx="5361993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305949"/>
            <a:ext cx="5361993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553273" y="4680702"/>
            <a:ext cx="5361993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554866" y="3235138"/>
            <a:ext cx="5360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 bwMode="gray">
          <a:xfrm>
            <a:off x="2554866" y="4611082"/>
            <a:ext cx="5360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 userDrawn="1">
            <p:ph sz="quarter" idx="23"/>
          </p:nvPr>
        </p:nvSpPr>
        <p:spPr bwMode="gray">
          <a:xfrm>
            <a:off x="332367" y="1931196"/>
            <a:ext cx="1917663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 userDrawn="1">
            <p:ph sz="quarter" idx="24"/>
          </p:nvPr>
        </p:nvSpPr>
        <p:spPr bwMode="gray">
          <a:xfrm>
            <a:off x="332367" y="3305949"/>
            <a:ext cx="1917663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 userDrawn="1">
            <p:ph sz="quarter" idx="25"/>
          </p:nvPr>
        </p:nvSpPr>
        <p:spPr bwMode="gray">
          <a:xfrm>
            <a:off x="332367" y="4680702"/>
            <a:ext cx="1917663" cy="123194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26"/>
          </p:nvPr>
        </p:nvSpPr>
        <p:spPr bwMode="gray"/>
        <p:txBody>
          <a:bodyPr/>
          <a:lstStyle/>
          <a:p>
            <a:fld id="{D7448BAD-718D-41D5-B039-249ED06F3A4A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8218509" y="1931196"/>
            <a:ext cx="3634755" cy="398144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6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: Title (3) &amp; Content (3)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3" y="1931196"/>
            <a:ext cx="9299991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554464" y="3235138"/>
            <a:ext cx="9298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305949"/>
            <a:ext cx="9299991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553273" y="4680702"/>
            <a:ext cx="9299991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2554464" y="4611082"/>
            <a:ext cx="9298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1931196"/>
            <a:ext cx="1916766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333264" y="3305949"/>
            <a:ext cx="1916766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33264" y="4680702"/>
            <a:ext cx="1916766" cy="123194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 bwMode="gray"/>
        <p:txBody>
          <a:bodyPr/>
          <a:lstStyle/>
          <a:p>
            <a:fld id="{D7448BAD-718D-41D5-B039-249ED06F3A4A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: Title (3) &amp; Content (3) &amp; Bo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3" y="1931196"/>
            <a:ext cx="9299991" cy="101647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554464" y="3019668"/>
            <a:ext cx="9298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091669"/>
            <a:ext cx="9299991" cy="101647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553273" y="4252143"/>
            <a:ext cx="9299991" cy="101647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2554464" y="4180142"/>
            <a:ext cx="9298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1931196"/>
            <a:ext cx="1916766" cy="101647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333264" y="3091669"/>
            <a:ext cx="1916766" cy="101647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33264" y="4252143"/>
            <a:ext cx="1916766" cy="101647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332366" y="5452639"/>
            <a:ext cx="11520898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7"/>
          </p:nvPr>
        </p:nvSpPr>
        <p:spPr bwMode="gray"/>
        <p:txBody>
          <a:bodyPr/>
          <a:lstStyle/>
          <a:p>
            <a:fld id="{AFC62351-A650-4DF6-986F-78B25B039145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8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9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5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: Title (4) &amp; Content (4) &amp; Box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818583" y="1931198"/>
            <a:ext cx="903468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818583" y="2801554"/>
            <a:ext cx="903468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818583" y="3671910"/>
            <a:ext cx="903468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332367" y="5452639"/>
            <a:ext cx="11520898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3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332582" y="1931198"/>
            <a:ext cx="153587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5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332582" y="2801554"/>
            <a:ext cx="153587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332582" y="3671910"/>
            <a:ext cx="153587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2818583" y="4542265"/>
            <a:ext cx="903468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Content Placeholder 3"/>
          <p:cNvSpPr>
            <a:spLocks noGrp="1"/>
          </p:cNvSpPr>
          <p:nvPr>
            <p:ph sz="quarter" idx="31"/>
          </p:nvPr>
        </p:nvSpPr>
        <p:spPr bwMode="gray">
          <a:xfrm>
            <a:off x="332582" y="4542265"/>
            <a:ext cx="153587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9" name="Straight Connector 13"/>
          <p:cNvCxnSpPr/>
          <p:nvPr userDrawn="1"/>
        </p:nvCxnSpPr>
        <p:spPr bwMode="gray">
          <a:xfrm>
            <a:off x="1999567" y="2800986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Connector 14"/>
          <p:cNvCxnSpPr/>
          <p:nvPr userDrawn="1"/>
        </p:nvCxnSpPr>
        <p:spPr bwMode="gray">
          <a:xfrm>
            <a:off x="1779054" y="3164586"/>
            <a:ext cx="220918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Connector 13"/>
          <p:cNvCxnSpPr/>
          <p:nvPr userDrawn="1"/>
        </p:nvCxnSpPr>
        <p:spPr bwMode="gray">
          <a:xfrm>
            <a:off x="1999567" y="4542262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14"/>
          <p:cNvCxnSpPr/>
          <p:nvPr userDrawn="1"/>
        </p:nvCxnSpPr>
        <p:spPr bwMode="gray">
          <a:xfrm>
            <a:off x="1778487" y="4905862"/>
            <a:ext cx="220918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Connector 13"/>
          <p:cNvCxnSpPr/>
          <p:nvPr userDrawn="1"/>
        </p:nvCxnSpPr>
        <p:spPr bwMode="gray">
          <a:xfrm>
            <a:off x="1999567" y="1930348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Straight Connector 14"/>
          <p:cNvCxnSpPr/>
          <p:nvPr userDrawn="1"/>
        </p:nvCxnSpPr>
        <p:spPr bwMode="gray">
          <a:xfrm>
            <a:off x="1779502" y="2293948"/>
            <a:ext cx="220918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Connector 13"/>
          <p:cNvCxnSpPr/>
          <p:nvPr userDrawn="1"/>
        </p:nvCxnSpPr>
        <p:spPr bwMode="gray">
          <a:xfrm>
            <a:off x="1999568" y="3671624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9" name="Straight Connector 14"/>
          <p:cNvCxnSpPr/>
          <p:nvPr userDrawn="1"/>
        </p:nvCxnSpPr>
        <p:spPr bwMode="gray">
          <a:xfrm>
            <a:off x="1778487" y="4035224"/>
            <a:ext cx="220918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Connector 50"/>
          <p:cNvCxnSpPr/>
          <p:nvPr userDrawn="1"/>
        </p:nvCxnSpPr>
        <p:spPr bwMode="gray">
          <a:xfrm>
            <a:off x="2072427" y="2729549"/>
            <a:ext cx="978083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 bwMode="gray">
          <a:xfrm>
            <a:off x="2072427" y="3599904"/>
            <a:ext cx="978083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 userDrawn="1"/>
        </p:nvCxnSpPr>
        <p:spPr bwMode="gray">
          <a:xfrm>
            <a:off x="2072427" y="4470259"/>
            <a:ext cx="978083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 userDrawn="1">
            <p:ph type="dt" sz="half" idx="32"/>
          </p:nvPr>
        </p:nvSpPr>
        <p:spPr bwMode="gray"/>
        <p:txBody>
          <a:bodyPr/>
          <a:lstStyle/>
          <a:p>
            <a:fld id="{ED4418A7-E8E0-42C3-AC0C-9BF91949BA0B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3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34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 userDrawn="1"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35" hasCustomPrompt="1"/>
          </p:nvPr>
        </p:nvSpPr>
        <p:spPr>
          <a:xfrm>
            <a:off x="2218077" y="2100061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pPr lvl="0"/>
            <a:r>
              <a:rPr lang="pl-PL" dirty="0"/>
              <a:t>1</a:t>
            </a:r>
            <a:endParaRPr lang="en-GB" dirty="0"/>
          </a:p>
        </p:txBody>
      </p:sp>
      <p:sp>
        <p:nvSpPr>
          <p:cNvPr id="54" name="Content Placeholder 6"/>
          <p:cNvSpPr>
            <a:spLocks noGrp="1"/>
          </p:cNvSpPr>
          <p:nvPr>
            <p:ph sz="quarter" idx="36" hasCustomPrompt="1"/>
          </p:nvPr>
        </p:nvSpPr>
        <p:spPr>
          <a:xfrm>
            <a:off x="2218077" y="2971986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pPr lvl="0"/>
            <a:r>
              <a:rPr lang="pl-PL" dirty="0"/>
              <a:t>2</a:t>
            </a:r>
            <a:endParaRPr lang="en-GB" dirty="0"/>
          </a:p>
        </p:txBody>
      </p:sp>
      <p:sp>
        <p:nvSpPr>
          <p:cNvPr id="55" name="Content Placeholder 6"/>
          <p:cNvSpPr>
            <a:spLocks noGrp="1"/>
          </p:cNvSpPr>
          <p:nvPr>
            <p:ph sz="quarter" idx="37" hasCustomPrompt="1"/>
          </p:nvPr>
        </p:nvSpPr>
        <p:spPr>
          <a:xfrm>
            <a:off x="2218077" y="3843416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pPr lvl="0"/>
            <a:r>
              <a:rPr lang="pl-PL" dirty="0"/>
              <a:t>3</a:t>
            </a:r>
            <a:endParaRPr lang="en-GB" dirty="0"/>
          </a:p>
        </p:txBody>
      </p:sp>
      <p:sp>
        <p:nvSpPr>
          <p:cNvPr id="56" name="Content Placeholder 6"/>
          <p:cNvSpPr>
            <a:spLocks noGrp="1"/>
          </p:cNvSpPr>
          <p:nvPr>
            <p:ph sz="quarter" idx="38" hasCustomPrompt="1"/>
          </p:nvPr>
        </p:nvSpPr>
        <p:spPr>
          <a:xfrm>
            <a:off x="2218077" y="4708172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pPr lvl="0"/>
            <a:r>
              <a:rPr lang="pl-PL" dirty="0"/>
              <a:t>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29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: Mat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2553272" y="1931194"/>
            <a:ext cx="2899094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Text Placeholder 11"/>
          <p:cNvSpPr>
            <a:spLocks noGrp="1"/>
          </p:cNvSpPr>
          <p:nvPr>
            <p:ph type="body" sz="quarter" idx="27"/>
          </p:nvPr>
        </p:nvSpPr>
        <p:spPr bwMode="gray">
          <a:xfrm>
            <a:off x="5754947" y="1931194"/>
            <a:ext cx="2898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9" name="Text Placeholder 11"/>
          <p:cNvSpPr>
            <a:spLocks noGrp="1"/>
          </p:cNvSpPr>
          <p:nvPr>
            <p:ph type="body" sz="quarter" idx="28"/>
          </p:nvPr>
        </p:nvSpPr>
        <p:spPr bwMode="gray">
          <a:xfrm>
            <a:off x="8955527" y="1931194"/>
            <a:ext cx="2898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2" y="2317748"/>
            <a:ext cx="2903803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573970"/>
            <a:ext cx="2903803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553273" y="4830194"/>
            <a:ext cx="2903803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1931196"/>
            <a:ext cx="1916766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333264" y="3305949"/>
            <a:ext cx="1916766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33264" y="4680702"/>
            <a:ext cx="1916766" cy="123194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 bwMode="gray">
          <a:xfrm>
            <a:off x="2553272" y="2238607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 bwMode="gray">
          <a:xfrm>
            <a:off x="2550359" y="3487659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 bwMode="gray">
          <a:xfrm>
            <a:off x="2550359" y="4743881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 bwMode="gray">
          <a:xfrm>
            <a:off x="5754400" y="2238607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 bwMode="gray">
          <a:xfrm>
            <a:off x="5752943" y="3487659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 bwMode="gray">
          <a:xfrm>
            <a:off x="5752943" y="4743881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 bwMode="gray">
          <a:xfrm>
            <a:off x="8955527" y="2238607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 bwMode="gray">
          <a:xfrm>
            <a:off x="8955527" y="3487659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 bwMode="gray">
          <a:xfrm>
            <a:off x="8955527" y="4743881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3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5757301" y="2317748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5757302" y="3573970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5" name="Content Placeholder 3"/>
          <p:cNvSpPr>
            <a:spLocks noGrp="1"/>
          </p:cNvSpPr>
          <p:nvPr>
            <p:ph sz="quarter" idx="31"/>
          </p:nvPr>
        </p:nvSpPr>
        <p:spPr bwMode="gray">
          <a:xfrm>
            <a:off x="5757302" y="4830194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6" name="Content Placeholder 3"/>
          <p:cNvSpPr>
            <a:spLocks noGrp="1"/>
          </p:cNvSpPr>
          <p:nvPr>
            <p:ph sz="quarter" idx="32"/>
          </p:nvPr>
        </p:nvSpPr>
        <p:spPr bwMode="gray">
          <a:xfrm>
            <a:off x="8955527" y="2317748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7" name="Content Placeholder 3"/>
          <p:cNvSpPr>
            <a:spLocks noGrp="1"/>
          </p:cNvSpPr>
          <p:nvPr>
            <p:ph sz="quarter" idx="33"/>
          </p:nvPr>
        </p:nvSpPr>
        <p:spPr bwMode="gray">
          <a:xfrm>
            <a:off x="8955527" y="3573970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Content Placeholder 3"/>
          <p:cNvSpPr>
            <a:spLocks noGrp="1"/>
          </p:cNvSpPr>
          <p:nvPr>
            <p:ph sz="quarter" idx="34"/>
          </p:nvPr>
        </p:nvSpPr>
        <p:spPr bwMode="gray">
          <a:xfrm>
            <a:off x="8955527" y="4830194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5"/>
          </p:nvPr>
        </p:nvSpPr>
        <p:spPr bwMode="gray"/>
        <p:txBody>
          <a:bodyPr/>
          <a:lstStyle/>
          <a:p>
            <a:fld id="{61D1DE91-E2DE-4375-B4FF-ECFCEDDDCBE0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6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7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54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: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945"/>
            <a:ext cx="3643200" cy="360000"/>
          </a:xfrm>
          <a:prstGeom prst="homePlate">
            <a:avLst/>
          </a:prstGeom>
          <a:solidFill>
            <a:schemeClr val="accent4"/>
          </a:solidFill>
        </p:spPr>
        <p:txBody>
          <a:bodyPr lIns="28800" tIns="0" rIns="288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945"/>
            <a:ext cx="3643200" cy="360000"/>
          </a:xfrm>
          <a:prstGeom prst="chevron">
            <a:avLst/>
          </a:prstGeom>
          <a:solidFill>
            <a:schemeClr val="accent4"/>
          </a:solidFill>
        </p:spPr>
        <p:txBody>
          <a:bodyPr lIns="28800" tIns="0" rIns="288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945"/>
            <a:ext cx="3643200" cy="360000"/>
          </a:xfrm>
          <a:prstGeom prst="chevron">
            <a:avLst/>
          </a:prstGeom>
          <a:solidFill>
            <a:schemeClr val="accent4"/>
          </a:solidFill>
        </p:spPr>
        <p:txBody>
          <a:bodyPr lIns="28800" tIns="0" rIns="288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00C3FEDD-2DA3-4289-9B1F-96211D1B5114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402146"/>
            <a:ext cx="3643200" cy="35112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2402146"/>
            <a:ext cx="3643200" cy="35112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402146"/>
            <a:ext cx="3643200" cy="35112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7" name="Straight Connector 26"/>
          <p:cNvCxnSpPr/>
          <p:nvPr userDrawn="1"/>
        </p:nvCxnSpPr>
        <p:spPr bwMode="gray">
          <a:xfrm>
            <a:off x="4124130" y="2473348"/>
            <a:ext cx="0" cy="34400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 bwMode="gray">
          <a:xfrm>
            <a:off x="8062662" y="2473348"/>
            <a:ext cx="0" cy="34400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7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2: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7"/>
          </p:nvPr>
        </p:nvSpPr>
        <p:spPr bwMode="gray">
          <a:xfrm>
            <a:off x="2" y="0"/>
            <a:ext cx="12192000" cy="6858000"/>
          </a:xfrm>
          <a:custGeom>
            <a:avLst/>
            <a:gdLst>
              <a:gd name="connsiteX0" fmla="*/ 334746 w 12192000"/>
              <a:gd name="connsiteY0" fmla="*/ 530044 h 6858000"/>
              <a:gd name="connsiteX1" fmla="*/ 334746 w 12192000"/>
              <a:gd name="connsiteY1" fmla="*/ 558844 h 6858000"/>
              <a:gd name="connsiteX2" fmla="*/ 561546 w 12192000"/>
              <a:gd name="connsiteY2" fmla="*/ 558844 h 6858000"/>
              <a:gd name="connsiteX3" fmla="*/ 561546 w 12192000"/>
              <a:gd name="connsiteY3" fmla="*/ 530044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34746" y="530044"/>
                </a:moveTo>
                <a:lnTo>
                  <a:pt x="334746" y="558844"/>
                </a:lnTo>
                <a:lnTo>
                  <a:pt x="561546" y="558844"/>
                </a:lnTo>
                <a:lnTo>
                  <a:pt x="561546" y="53004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332366" y="622788"/>
            <a:ext cx="11520898" cy="396000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A1F808C0-290B-4263-8A52-B569B4875133}" type="datetime4">
              <a:rPr lang="en-US" smtClean="0"/>
              <a:pPr/>
              <a:t>September 14,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 bwMode="gray">
          <a:xfrm>
            <a:off x="242214" y="447781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1800" b="1" dirty="0">
                <a:solidFill>
                  <a:srgbClr val="FF0000"/>
                </a:solidFill>
              </a:rPr>
              <a:t>—</a:t>
            </a:r>
            <a:endParaRPr lang="en-US" sz="1800" b="1" dirty="0" err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7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A1F808C0-290B-4263-8A52-B569B4875133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6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4: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70479A72-920A-415B-8469-E7772A79C549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616" y="2793573"/>
            <a:ext cx="3296776" cy="126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79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2499782" y="6298397"/>
            <a:ext cx="8490250" cy="500072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rtl="0">
              <a:defRPr sz="1000">
                <a:solidFill>
                  <a:schemeClr val="accent3"/>
                </a:solidFill>
              </a:defRPr>
            </a:lvl1pPr>
            <a:lvl2pPr marL="0" indent="0">
              <a:defRPr sz="1000">
                <a:solidFill>
                  <a:schemeClr val="accent3"/>
                </a:solidFill>
              </a:defRPr>
            </a:lvl2pPr>
            <a:lvl3pPr marL="0" indent="0">
              <a:defRPr sz="1000">
                <a:solidFill>
                  <a:schemeClr val="accent3"/>
                </a:solidFill>
              </a:defRPr>
            </a:lvl3pPr>
            <a:lvl4pPr marL="0" indent="0">
              <a:defRPr sz="1000">
                <a:solidFill>
                  <a:schemeClr val="accent3"/>
                </a:solidFill>
              </a:defRPr>
            </a:lvl4pPr>
            <a:lvl5pPr marL="0" indent="0">
              <a:defRPr sz="1000">
                <a:solidFill>
                  <a:schemeClr val="accent3"/>
                </a:solidFill>
              </a:defRPr>
            </a:lvl5pPr>
            <a:lvl6pPr marL="0" indent="0">
              <a:defRPr sz="1000">
                <a:solidFill>
                  <a:schemeClr val="accent3"/>
                </a:solidFill>
              </a:defRPr>
            </a:lvl6pPr>
            <a:lvl7pPr marL="0" indent="0">
              <a:defRPr sz="1000">
                <a:solidFill>
                  <a:schemeClr val="accent3"/>
                </a:solidFill>
              </a:defRPr>
            </a:lvl7pPr>
            <a:lvl8pPr marL="0" indent="0">
              <a:defRPr sz="1000">
                <a:solidFill>
                  <a:schemeClr val="accent3"/>
                </a:solidFill>
              </a:defRPr>
            </a:lvl8pPr>
            <a:lvl9pPr marL="0" indent="0">
              <a:defRPr sz="1000">
                <a:solidFill>
                  <a:schemeClr val="accent3"/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332367" y="6489341"/>
            <a:ext cx="1162951" cy="1181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  <a:lvl2pPr marL="0" indent="0">
              <a:defRPr sz="1000">
                <a:solidFill>
                  <a:schemeClr val="accent3"/>
                </a:solidFill>
              </a:defRPr>
            </a:lvl2pPr>
            <a:lvl3pPr marL="0" indent="0">
              <a:defRPr sz="1000">
                <a:solidFill>
                  <a:schemeClr val="accent3"/>
                </a:solidFill>
              </a:defRPr>
            </a:lvl3pPr>
            <a:lvl4pPr marL="0" indent="0">
              <a:defRPr sz="1000">
                <a:solidFill>
                  <a:schemeClr val="accent3"/>
                </a:solidFill>
              </a:defRPr>
            </a:lvl4pPr>
            <a:lvl5pPr marL="0" indent="0">
              <a:defRPr sz="1000">
                <a:solidFill>
                  <a:schemeClr val="accent3"/>
                </a:solidFill>
              </a:defRPr>
            </a:lvl5pPr>
            <a:lvl6pPr marL="0" indent="0">
              <a:defRPr sz="1000">
                <a:solidFill>
                  <a:schemeClr val="accent3"/>
                </a:solidFill>
              </a:defRPr>
            </a:lvl6pPr>
            <a:lvl7pPr marL="0" indent="0">
              <a:defRPr sz="1000">
                <a:solidFill>
                  <a:schemeClr val="accent3"/>
                </a:solidFill>
              </a:defRPr>
            </a:lvl7pPr>
            <a:lvl8pPr marL="0" indent="0">
              <a:defRPr sz="1000">
                <a:solidFill>
                  <a:schemeClr val="accent3"/>
                </a:solidFill>
              </a:defRPr>
            </a:lvl8pPr>
            <a:lvl9pPr marL="0" indent="0">
              <a:defRPr sz="1000">
                <a:solidFill>
                  <a:schemeClr val="accent3"/>
                </a:solidFill>
              </a:defRPr>
            </a:lvl9pPr>
          </a:lstStyle>
          <a:p>
            <a:fld id="{B2016A11-4950-4F3F-938B-45DEE5F72969}" type="datetime4">
              <a:rPr lang="en-US" smtClean="0"/>
              <a:pPr/>
              <a:t>September 14, 2022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33264" y="1931194"/>
            <a:ext cx="11520000" cy="39821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798114" y="6488733"/>
            <a:ext cx="676888" cy="118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  <a:lvl2pPr marL="0" indent="0">
              <a:defRPr sz="1000">
                <a:solidFill>
                  <a:schemeClr val="accent3"/>
                </a:solidFill>
              </a:defRPr>
            </a:lvl2pPr>
            <a:lvl3pPr marL="0" indent="0">
              <a:defRPr sz="1000">
                <a:solidFill>
                  <a:schemeClr val="accent3"/>
                </a:solidFill>
              </a:defRPr>
            </a:lvl3pPr>
            <a:lvl4pPr marL="0" indent="0">
              <a:defRPr sz="1000">
                <a:solidFill>
                  <a:schemeClr val="accent3"/>
                </a:solidFill>
              </a:defRPr>
            </a:lvl4pPr>
            <a:lvl5pPr marL="0" indent="0">
              <a:defRPr sz="1000">
                <a:solidFill>
                  <a:schemeClr val="accent3"/>
                </a:solidFill>
              </a:defRPr>
            </a:lvl5pPr>
            <a:lvl6pPr marL="0" indent="0">
              <a:defRPr sz="1000">
                <a:solidFill>
                  <a:schemeClr val="accent3"/>
                </a:solidFill>
              </a:defRPr>
            </a:lvl6pPr>
            <a:lvl7pPr marL="0" indent="0">
              <a:defRPr sz="1000">
                <a:solidFill>
                  <a:schemeClr val="accent3"/>
                </a:solidFill>
              </a:defRPr>
            </a:lvl7pPr>
            <a:lvl8pPr marL="0" indent="0">
              <a:defRPr sz="1000">
                <a:solidFill>
                  <a:schemeClr val="accent3"/>
                </a:solidFill>
              </a:defRPr>
            </a:lvl8pPr>
            <a:lvl9pPr marL="0" indent="0">
              <a:defRPr sz="1000">
                <a:solidFill>
                  <a:schemeClr val="accent3"/>
                </a:solidFill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 bwMode="gray">
          <a:xfrm>
            <a:off x="335577" y="6094413"/>
            <a:ext cx="11520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68" name="Group 67"/>
          <p:cNvGrpSpPr/>
          <p:nvPr/>
        </p:nvGrpSpPr>
        <p:grpSpPr bwMode="gray">
          <a:xfrm>
            <a:off x="334271" y="6327549"/>
            <a:ext cx="337946" cy="88364"/>
            <a:chOff x="61913" y="5218113"/>
            <a:chExt cx="3138487" cy="820737"/>
          </a:xfrm>
          <a:solidFill>
            <a:schemeClr val="accent3"/>
          </a:solidFill>
        </p:grpSpPr>
        <p:sp>
          <p:nvSpPr>
            <p:cNvPr id="69" name="Freeform 16"/>
            <p:cNvSpPr>
              <a:spLocks noEditPoints="1"/>
            </p:cNvSpPr>
            <p:nvPr userDrawn="1"/>
          </p:nvSpPr>
          <p:spPr bwMode="gray">
            <a:xfrm>
              <a:off x="61913" y="5218113"/>
              <a:ext cx="828675" cy="820737"/>
            </a:xfrm>
            <a:custGeom>
              <a:avLst/>
              <a:gdLst>
                <a:gd name="T0" fmla="*/ 111 w 221"/>
                <a:gd name="T1" fmla="*/ 219 h 219"/>
                <a:gd name="T2" fmla="*/ 53 w 221"/>
                <a:gd name="T3" fmla="*/ 203 h 219"/>
                <a:gd name="T4" fmla="*/ 14 w 221"/>
                <a:gd name="T5" fmla="*/ 163 h 219"/>
                <a:gd name="T6" fmla="*/ 0 w 221"/>
                <a:gd name="T7" fmla="*/ 109 h 219"/>
                <a:gd name="T8" fmla="*/ 15 w 221"/>
                <a:gd name="T9" fmla="*/ 53 h 219"/>
                <a:gd name="T10" fmla="*/ 56 w 221"/>
                <a:gd name="T11" fmla="*/ 14 h 219"/>
                <a:gd name="T12" fmla="*/ 111 w 221"/>
                <a:gd name="T13" fmla="*/ 0 h 219"/>
                <a:gd name="T14" fmla="*/ 168 w 221"/>
                <a:gd name="T15" fmla="*/ 15 h 219"/>
                <a:gd name="T16" fmla="*/ 207 w 221"/>
                <a:gd name="T17" fmla="*/ 55 h 219"/>
                <a:gd name="T18" fmla="*/ 221 w 221"/>
                <a:gd name="T19" fmla="*/ 109 h 219"/>
                <a:gd name="T20" fmla="*/ 206 w 221"/>
                <a:gd name="T21" fmla="*/ 166 h 219"/>
                <a:gd name="T22" fmla="*/ 165 w 221"/>
                <a:gd name="T23" fmla="*/ 205 h 219"/>
                <a:gd name="T24" fmla="*/ 111 w 221"/>
                <a:gd name="T25" fmla="*/ 219 h 219"/>
                <a:gd name="T26" fmla="*/ 111 w 221"/>
                <a:gd name="T27" fmla="*/ 190 h 219"/>
                <a:gd name="T28" fmla="*/ 153 w 221"/>
                <a:gd name="T29" fmla="*/ 180 h 219"/>
                <a:gd name="T30" fmla="*/ 181 w 221"/>
                <a:gd name="T31" fmla="*/ 151 h 219"/>
                <a:gd name="T32" fmla="*/ 191 w 221"/>
                <a:gd name="T33" fmla="*/ 109 h 219"/>
                <a:gd name="T34" fmla="*/ 180 w 221"/>
                <a:gd name="T35" fmla="*/ 67 h 219"/>
                <a:gd name="T36" fmla="*/ 151 w 221"/>
                <a:gd name="T37" fmla="*/ 38 h 219"/>
                <a:gd name="T38" fmla="*/ 111 w 221"/>
                <a:gd name="T39" fmla="*/ 28 h 219"/>
                <a:gd name="T40" fmla="*/ 68 w 221"/>
                <a:gd name="T41" fmla="*/ 39 h 219"/>
                <a:gd name="T42" fmla="*/ 40 w 221"/>
                <a:gd name="T43" fmla="*/ 68 h 219"/>
                <a:gd name="T44" fmla="*/ 31 w 221"/>
                <a:gd name="T45" fmla="*/ 109 h 219"/>
                <a:gd name="T46" fmla="*/ 41 w 221"/>
                <a:gd name="T47" fmla="*/ 152 h 219"/>
                <a:gd name="T48" fmla="*/ 70 w 221"/>
                <a:gd name="T49" fmla="*/ 180 h 219"/>
                <a:gd name="T50" fmla="*/ 111 w 221"/>
                <a:gd name="T51" fmla="*/ 190 h 219"/>
                <a:gd name="T52" fmla="*/ 115 w 221"/>
                <a:gd name="T53" fmla="*/ 50 h 219"/>
                <a:gd name="T54" fmla="*/ 139 w 221"/>
                <a:gd name="T55" fmla="*/ 54 h 219"/>
                <a:gd name="T56" fmla="*/ 156 w 221"/>
                <a:gd name="T57" fmla="*/ 63 h 219"/>
                <a:gd name="T58" fmla="*/ 145 w 221"/>
                <a:gd name="T59" fmla="*/ 85 h 219"/>
                <a:gd name="T60" fmla="*/ 117 w 221"/>
                <a:gd name="T61" fmla="*/ 76 h 219"/>
                <a:gd name="T62" fmla="*/ 93 w 221"/>
                <a:gd name="T63" fmla="*/ 85 h 219"/>
                <a:gd name="T64" fmla="*/ 84 w 221"/>
                <a:gd name="T65" fmla="*/ 110 h 219"/>
                <a:gd name="T66" fmla="*/ 93 w 221"/>
                <a:gd name="T67" fmla="*/ 134 h 219"/>
                <a:gd name="T68" fmla="*/ 117 w 221"/>
                <a:gd name="T69" fmla="*/ 143 h 219"/>
                <a:gd name="T70" fmla="*/ 146 w 221"/>
                <a:gd name="T71" fmla="*/ 132 h 219"/>
                <a:gd name="T72" fmla="*/ 158 w 221"/>
                <a:gd name="T73" fmla="*/ 153 h 219"/>
                <a:gd name="T74" fmla="*/ 140 w 221"/>
                <a:gd name="T75" fmla="*/ 165 h 219"/>
                <a:gd name="T76" fmla="*/ 115 w 221"/>
                <a:gd name="T77" fmla="*/ 169 h 219"/>
                <a:gd name="T78" fmla="*/ 71 w 221"/>
                <a:gd name="T79" fmla="*/ 153 h 219"/>
                <a:gd name="T80" fmla="*/ 54 w 221"/>
                <a:gd name="T81" fmla="*/ 111 h 219"/>
                <a:gd name="T82" fmla="*/ 71 w 221"/>
                <a:gd name="T83" fmla="*/ 67 h 219"/>
                <a:gd name="T84" fmla="*/ 115 w 221"/>
                <a:gd name="T85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219">
                  <a:moveTo>
                    <a:pt x="111" y="219"/>
                  </a:moveTo>
                  <a:cubicBezTo>
                    <a:pt x="89" y="219"/>
                    <a:pt x="70" y="214"/>
                    <a:pt x="53" y="203"/>
                  </a:cubicBezTo>
                  <a:cubicBezTo>
                    <a:pt x="36" y="193"/>
                    <a:pt x="23" y="180"/>
                    <a:pt x="14" y="163"/>
                  </a:cubicBezTo>
                  <a:cubicBezTo>
                    <a:pt x="4" y="147"/>
                    <a:pt x="0" y="129"/>
                    <a:pt x="0" y="109"/>
                  </a:cubicBezTo>
                  <a:cubicBezTo>
                    <a:pt x="0" y="88"/>
                    <a:pt x="5" y="70"/>
                    <a:pt x="15" y="53"/>
                  </a:cubicBezTo>
                  <a:cubicBezTo>
                    <a:pt x="25" y="36"/>
                    <a:pt x="39" y="23"/>
                    <a:pt x="56" y="14"/>
                  </a:cubicBezTo>
                  <a:cubicBezTo>
                    <a:pt x="73" y="5"/>
                    <a:pt x="91" y="0"/>
                    <a:pt x="111" y="0"/>
                  </a:cubicBezTo>
                  <a:cubicBezTo>
                    <a:pt x="132" y="0"/>
                    <a:pt x="151" y="5"/>
                    <a:pt x="168" y="15"/>
                  </a:cubicBezTo>
                  <a:cubicBezTo>
                    <a:pt x="185" y="26"/>
                    <a:pt x="198" y="39"/>
                    <a:pt x="207" y="55"/>
                  </a:cubicBezTo>
                  <a:cubicBezTo>
                    <a:pt x="217" y="72"/>
                    <a:pt x="221" y="90"/>
                    <a:pt x="221" y="109"/>
                  </a:cubicBezTo>
                  <a:cubicBezTo>
                    <a:pt x="221" y="130"/>
                    <a:pt x="216" y="149"/>
                    <a:pt x="206" y="166"/>
                  </a:cubicBezTo>
                  <a:cubicBezTo>
                    <a:pt x="196" y="183"/>
                    <a:pt x="182" y="196"/>
                    <a:pt x="165" y="205"/>
                  </a:cubicBezTo>
                  <a:cubicBezTo>
                    <a:pt x="149" y="214"/>
                    <a:pt x="130" y="219"/>
                    <a:pt x="111" y="219"/>
                  </a:cubicBezTo>
                  <a:close/>
                  <a:moveTo>
                    <a:pt x="111" y="190"/>
                  </a:moveTo>
                  <a:cubicBezTo>
                    <a:pt x="127" y="190"/>
                    <a:pt x="141" y="187"/>
                    <a:pt x="153" y="180"/>
                  </a:cubicBezTo>
                  <a:cubicBezTo>
                    <a:pt x="165" y="173"/>
                    <a:pt x="174" y="163"/>
                    <a:pt x="181" y="151"/>
                  </a:cubicBezTo>
                  <a:cubicBezTo>
                    <a:pt x="187" y="139"/>
                    <a:pt x="191" y="125"/>
                    <a:pt x="191" y="109"/>
                  </a:cubicBezTo>
                  <a:cubicBezTo>
                    <a:pt x="191" y="93"/>
                    <a:pt x="187" y="79"/>
                    <a:pt x="180" y="67"/>
                  </a:cubicBezTo>
                  <a:cubicBezTo>
                    <a:pt x="173" y="55"/>
                    <a:pt x="163" y="45"/>
                    <a:pt x="151" y="38"/>
                  </a:cubicBezTo>
                  <a:cubicBezTo>
                    <a:pt x="139" y="32"/>
                    <a:pt x="126" y="28"/>
                    <a:pt x="111" y="28"/>
                  </a:cubicBezTo>
                  <a:cubicBezTo>
                    <a:pt x="95" y="28"/>
                    <a:pt x="81" y="32"/>
                    <a:pt x="68" y="39"/>
                  </a:cubicBezTo>
                  <a:cubicBezTo>
                    <a:pt x="56" y="46"/>
                    <a:pt x="47" y="56"/>
                    <a:pt x="40" y="68"/>
                  </a:cubicBezTo>
                  <a:cubicBezTo>
                    <a:pt x="34" y="80"/>
                    <a:pt x="31" y="94"/>
                    <a:pt x="31" y="109"/>
                  </a:cubicBezTo>
                  <a:cubicBezTo>
                    <a:pt x="31" y="126"/>
                    <a:pt x="34" y="140"/>
                    <a:pt x="41" y="152"/>
                  </a:cubicBezTo>
                  <a:cubicBezTo>
                    <a:pt x="48" y="164"/>
                    <a:pt x="58" y="174"/>
                    <a:pt x="70" y="180"/>
                  </a:cubicBezTo>
                  <a:cubicBezTo>
                    <a:pt x="82" y="187"/>
                    <a:pt x="95" y="190"/>
                    <a:pt x="111" y="190"/>
                  </a:cubicBezTo>
                  <a:close/>
                  <a:moveTo>
                    <a:pt x="115" y="50"/>
                  </a:moveTo>
                  <a:cubicBezTo>
                    <a:pt x="124" y="50"/>
                    <a:pt x="131" y="51"/>
                    <a:pt x="139" y="54"/>
                  </a:cubicBezTo>
                  <a:cubicBezTo>
                    <a:pt x="146" y="56"/>
                    <a:pt x="152" y="59"/>
                    <a:pt x="156" y="63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37" y="79"/>
                    <a:pt x="128" y="76"/>
                    <a:pt x="117" y="76"/>
                  </a:cubicBezTo>
                  <a:cubicBezTo>
                    <a:pt x="107" y="76"/>
                    <a:pt x="99" y="79"/>
                    <a:pt x="93" y="85"/>
                  </a:cubicBezTo>
                  <a:cubicBezTo>
                    <a:pt x="87" y="91"/>
                    <a:pt x="84" y="100"/>
                    <a:pt x="84" y="110"/>
                  </a:cubicBezTo>
                  <a:cubicBezTo>
                    <a:pt x="84" y="120"/>
                    <a:pt x="87" y="128"/>
                    <a:pt x="93" y="134"/>
                  </a:cubicBezTo>
                  <a:cubicBezTo>
                    <a:pt x="99" y="140"/>
                    <a:pt x="107" y="143"/>
                    <a:pt x="117" y="143"/>
                  </a:cubicBezTo>
                  <a:cubicBezTo>
                    <a:pt x="129" y="143"/>
                    <a:pt x="138" y="139"/>
                    <a:pt x="146" y="132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3" y="158"/>
                    <a:pt x="147" y="162"/>
                    <a:pt x="140" y="165"/>
                  </a:cubicBezTo>
                  <a:cubicBezTo>
                    <a:pt x="132" y="168"/>
                    <a:pt x="124" y="169"/>
                    <a:pt x="115" y="169"/>
                  </a:cubicBezTo>
                  <a:cubicBezTo>
                    <a:pt x="97" y="169"/>
                    <a:pt x="82" y="164"/>
                    <a:pt x="71" y="153"/>
                  </a:cubicBezTo>
                  <a:cubicBezTo>
                    <a:pt x="60" y="142"/>
                    <a:pt x="54" y="128"/>
                    <a:pt x="54" y="111"/>
                  </a:cubicBezTo>
                  <a:cubicBezTo>
                    <a:pt x="54" y="93"/>
                    <a:pt x="60" y="78"/>
                    <a:pt x="71" y="67"/>
                  </a:cubicBezTo>
                  <a:cubicBezTo>
                    <a:pt x="82" y="56"/>
                    <a:pt x="97" y="50"/>
                    <a:pt x="11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" name="Freeform 17"/>
            <p:cNvSpPr>
              <a:spLocks noEditPoints="1"/>
            </p:cNvSpPr>
            <p:nvPr userDrawn="1"/>
          </p:nvSpPr>
          <p:spPr bwMode="gray">
            <a:xfrm>
              <a:off x="957263" y="5237163"/>
              <a:ext cx="773112" cy="782637"/>
            </a:xfrm>
            <a:custGeom>
              <a:avLst/>
              <a:gdLst>
                <a:gd name="T0" fmla="*/ 305 w 487"/>
                <a:gd name="T1" fmla="*/ 0 h 493"/>
                <a:gd name="T2" fmla="*/ 487 w 487"/>
                <a:gd name="T3" fmla="*/ 493 h 493"/>
                <a:gd name="T4" fmla="*/ 369 w 487"/>
                <a:gd name="T5" fmla="*/ 493 h 493"/>
                <a:gd name="T6" fmla="*/ 336 w 487"/>
                <a:gd name="T7" fmla="*/ 390 h 493"/>
                <a:gd name="T8" fmla="*/ 151 w 487"/>
                <a:gd name="T9" fmla="*/ 390 h 493"/>
                <a:gd name="T10" fmla="*/ 118 w 487"/>
                <a:gd name="T11" fmla="*/ 493 h 493"/>
                <a:gd name="T12" fmla="*/ 0 w 487"/>
                <a:gd name="T13" fmla="*/ 493 h 493"/>
                <a:gd name="T14" fmla="*/ 184 w 487"/>
                <a:gd name="T15" fmla="*/ 0 h 493"/>
                <a:gd name="T16" fmla="*/ 305 w 487"/>
                <a:gd name="T17" fmla="*/ 0 h 493"/>
                <a:gd name="T18" fmla="*/ 180 w 487"/>
                <a:gd name="T19" fmla="*/ 300 h 493"/>
                <a:gd name="T20" fmla="*/ 307 w 487"/>
                <a:gd name="T21" fmla="*/ 300 h 493"/>
                <a:gd name="T22" fmla="*/ 243 w 487"/>
                <a:gd name="T23" fmla="*/ 104 h 493"/>
                <a:gd name="T24" fmla="*/ 180 w 487"/>
                <a:gd name="T25" fmla="*/ 30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7" h="493">
                  <a:moveTo>
                    <a:pt x="305" y="0"/>
                  </a:moveTo>
                  <a:lnTo>
                    <a:pt x="487" y="493"/>
                  </a:lnTo>
                  <a:lnTo>
                    <a:pt x="369" y="493"/>
                  </a:lnTo>
                  <a:lnTo>
                    <a:pt x="336" y="390"/>
                  </a:lnTo>
                  <a:lnTo>
                    <a:pt x="151" y="390"/>
                  </a:lnTo>
                  <a:lnTo>
                    <a:pt x="118" y="493"/>
                  </a:lnTo>
                  <a:lnTo>
                    <a:pt x="0" y="493"/>
                  </a:lnTo>
                  <a:lnTo>
                    <a:pt x="184" y="0"/>
                  </a:lnTo>
                  <a:lnTo>
                    <a:pt x="305" y="0"/>
                  </a:lnTo>
                  <a:close/>
                  <a:moveTo>
                    <a:pt x="180" y="300"/>
                  </a:moveTo>
                  <a:lnTo>
                    <a:pt x="307" y="300"/>
                  </a:lnTo>
                  <a:lnTo>
                    <a:pt x="243" y="104"/>
                  </a:lnTo>
                  <a:lnTo>
                    <a:pt x="18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1" name="Freeform 18"/>
            <p:cNvSpPr>
              <a:spLocks noEditPoints="1"/>
            </p:cNvSpPr>
            <p:nvPr userDrawn="1"/>
          </p:nvSpPr>
          <p:spPr bwMode="gray">
            <a:xfrm>
              <a:off x="1819275" y="5237163"/>
              <a:ext cx="622300" cy="782637"/>
            </a:xfrm>
            <a:custGeom>
              <a:avLst/>
              <a:gdLst>
                <a:gd name="T0" fmla="*/ 0 w 166"/>
                <a:gd name="T1" fmla="*/ 0 h 209"/>
                <a:gd name="T2" fmla="*/ 82 w 166"/>
                <a:gd name="T3" fmla="*/ 0 h 209"/>
                <a:gd name="T4" fmla="*/ 132 w 166"/>
                <a:gd name="T5" fmla="*/ 15 h 209"/>
                <a:gd name="T6" fmla="*/ 150 w 166"/>
                <a:gd name="T7" fmla="*/ 53 h 209"/>
                <a:gd name="T8" fmla="*/ 128 w 166"/>
                <a:gd name="T9" fmla="*/ 94 h 209"/>
                <a:gd name="T10" fmla="*/ 166 w 166"/>
                <a:gd name="T11" fmla="*/ 146 h 209"/>
                <a:gd name="T12" fmla="*/ 146 w 166"/>
                <a:gd name="T13" fmla="*/ 192 h 209"/>
                <a:gd name="T14" fmla="*/ 86 w 166"/>
                <a:gd name="T15" fmla="*/ 209 h 209"/>
                <a:gd name="T16" fmla="*/ 0 w 166"/>
                <a:gd name="T17" fmla="*/ 209 h 209"/>
                <a:gd name="T18" fmla="*/ 0 w 166"/>
                <a:gd name="T19" fmla="*/ 0 h 209"/>
                <a:gd name="T20" fmla="*/ 78 w 166"/>
                <a:gd name="T21" fmla="*/ 81 h 209"/>
                <a:gd name="T22" fmla="*/ 99 w 166"/>
                <a:gd name="T23" fmla="*/ 75 h 209"/>
                <a:gd name="T24" fmla="*/ 106 w 166"/>
                <a:gd name="T25" fmla="*/ 59 h 209"/>
                <a:gd name="T26" fmla="*/ 99 w 166"/>
                <a:gd name="T27" fmla="*/ 42 h 209"/>
                <a:gd name="T28" fmla="*/ 79 w 166"/>
                <a:gd name="T29" fmla="*/ 37 h 209"/>
                <a:gd name="T30" fmla="*/ 46 w 166"/>
                <a:gd name="T31" fmla="*/ 37 h 209"/>
                <a:gd name="T32" fmla="*/ 46 w 166"/>
                <a:gd name="T33" fmla="*/ 81 h 209"/>
                <a:gd name="T34" fmla="*/ 78 w 166"/>
                <a:gd name="T35" fmla="*/ 81 h 209"/>
                <a:gd name="T36" fmla="*/ 84 w 166"/>
                <a:gd name="T37" fmla="*/ 172 h 209"/>
                <a:gd name="T38" fmla="*/ 111 w 166"/>
                <a:gd name="T39" fmla="*/ 165 h 209"/>
                <a:gd name="T40" fmla="*/ 120 w 166"/>
                <a:gd name="T41" fmla="*/ 145 h 209"/>
                <a:gd name="T42" fmla="*/ 111 w 166"/>
                <a:gd name="T43" fmla="*/ 124 h 209"/>
                <a:gd name="T44" fmla="*/ 85 w 166"/>
                <a:gd name="T45" fmla="*/ 117 h 209"/>
                <a:gd name="T46" fmla="*/ 46 w 166"/>
                <a:gd name="T47" fmla="*/ 117 h 209"/>
                <a:gd name="T48" fmla="*/ 46 w 166"/>
                <a:gd name="T49" fmla="*/ 172 h 209"/>
                <a:gd name="T50" fmla="*/ 84 w 166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6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19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6" y="120"/>
                    <a:pt x="166" y="146"/>
                  </a:cubicBezTo>
                  <a:cubicBezTo>
                    <a:pt x="166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8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7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8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7" y="160"/>
                    <a:pt x="120" y="154"/>
                    <a:pt x="120" y="145"/>
                  </a:cubicBezTo>
                  <a:cubicBezTo>
                    <a:pt x="120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2" name="Freeform 19"/>
            <p:cNvSpPr>
              <a:spLocks noEditPoints="1"/>
            </p:cNvSpPr>
            <p:nvPr userDrawn="1"/>
          </p:nvSpPr>
          <p:spPr bwMode="gray">
            <a:xfrm>
              <a:off x="2573338" y="5237163"/>
              <a:ext cx="627062" cy="782637"/>
            </a:xfrm>
            <a:custGeom>
              <a:avLst/>
              <a:gdLst>
                <a:gd name="T0" fmla="*/ 0 w 167"/>
                <a:gd name="T1" fmla="*/ 0 h 209"/>
                <a:gd name="T2" fmla="*/ 82 w 167"/>
                <a:gd name="T3" fmla="*/ 0 h 209"/>
                <a:gd name="T4" fmla="*/ 132 w 167"/>
                <a:gd name="T5" fmla="*/ 15 h 209"/>
                <a:gd name="T6" fmla="*/ 150 w 167"/>
                <a:gd name="T7" fmla="*/ 53 h 209"/>
                <a:gd name="T8" fmla="*/ 128 w 167"/>
                <a:gd name="T9" fmla="*/ 94 h 209"/>
                <a:gd name="T10" fmla="*/ 167 w 167"/>
                <a:gd name="T11" fmla="*/ 146 h 209"/>
                <a:gd name="T12" fmla="*/ 146 w 167"/>
                <a:gd name="T13" fmla="*/ 192 h 209"/>
                <a:gd name="T14" fmla="*/ 86 w 167"/>
                <a:gd name="T15" fmla="*/ 209 h 209"/>
                <a:gd name="T16" fmla="*/ 0 w 167"/>
                <a:gd name="T17" fmla="*/ 209 h 209"/>
                <a:gd name="T18" fmla="*/ 0 w 167"/>
                <a:gd name="T19" fmla="*/ 0 h 209"/>
                <a:gd name="T20" fmla="*/ 79 w 167"/>
                <a:gd name="T21" fmla="*/ 81 h 209"/>
                <a:gd name="T22" fmla="*/ 99 w 167"/>
                <a:gd name="T23" fmla="*/ 75 h 209"/>
                <a:gd name="T24" fmla="*/ 106 w 167"/>
                <a:gd name="T25" fmla="*/ 59 h 209"/>
                <a:gd name="T26" fmla="*/ 99 w 167"/>
                <a:gd name="T27" fmla="*/ 42 h 209"/>
                <a:gd name="T28" fmla="*/ 79 w 167"/>
                <a:gd name="T29" fmla="*/ 37 h 209"/>
                <a:gd name="T30" fmla="*/ 46 w 167"/>
                <a:gd name="T31" fmla="*/ 37 h 209"/>
                <a:gd name="T32" fmla="*/ 46 w 167"/>
                <a:gd name="T33" fmla="*/ 81 h 209"/>
                <a:gd name="T34" fmla="*/ 79 w 167"/>
                <a:gd name="T35" fmla="*/ 81 h 209"/>
                <a:gd name="T36" fmla="*/ 84 w 167"/>
                <a:gd name="T37" fmla="*/ 172 h 209"/>
                <a:gd name="T38" fmla="*/ 111 w 167"/>
                <a:gd name="T39" fmla="*/ 165 h 209"/>
                <a:gd name="T40" fmla="*/ 121 w 167"/>
                <a:gd name="T41" fmla="*/ 145 h 209"/>
                <a:gd name="T42" fmla="*/ 111 w 167"/>
                <a:gd name="T43" fmla="*/ 124 h 209"/>
                <a:gd name="T44" fmla="*/ 85 w 167"/>
                <a:gd name="T45" fmla="*/ 117 h 209"/>
                <a:gd name="T46" fmla="*/ 46 w 167"/>
                <a:gd name="T47" fmla="*/ 117 h 209"/>
                <a:gd name="T48" fmla="*/ 46 w 167"/>
                <a:gd name="T49" fmla="*/ 172 h 209"/>
                <a:gd name="T50" fmla="*/ 84 w 167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7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20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7" y="120"/>
                    <a:pt x="167" y="146"/>
                  </a:cubicBezTo>
                  <a:cubicBezTo>
                    <a:pt x="167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9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8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9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8" y="160"/>
                    <a:pt x="121" y="154"/>
                    <a:pt x="121" y="145"/>
                  </a:cubicBezTo>
                  <a:cubicBezTo>
                    <a:pt x="121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cxnSp>
        <p:nvCxnSpPr>
          <p:cNvPr id="73" name="Straight Connector 72"/>
          <p:cNvCxnSpPr/>
          <p:nvPr/>
        </p:nvCxnSpPr>
        <p:spPr bwMode="gray">
          <a:xfrm>
            <a:off x="1692854" y="6472543"/>
            <a:ext cx="0" cy="132461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 bwMode="gray">
          <a:xfrm>
            <a:off x="242214" y="426352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2400" b="1" dirty="0">
                <a:solidFill>
                  <a:schemeClr val="bg2"/>
                </a:solidFill>
              </a:rPr>
              <a:t>—</a:t>
            </a:r>
            <a:endParaRPr lang="en-US" sz="2400" b="1" dirty="0" err="1">
              <a:solidFill>
                <a:schemeClr val="bg2"/>
              </a:solidFill>
            </a:endParaRPr>
          </a:p>
        </p:txBody>
      </p:sp>
      <p:pic>
        <p:nvPicPr>
          <p:cNvPr id="16" name="Picture 19"/>
          <p:cNvPicPr>
            <a:picLocks noChangeAspect="1" noChangeArrowheads="1"/>
          </p:cNvPicPr>
          <p:nvPr userDrawn="1"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664" y="6393976"/>
            <a:ext cx="507600" cy="19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40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90" r:id="rId2"/>
    <p:sldLayoutId id="2147483655" r:id="rId3"/>
    <p:sldLayoutId id="2147483656" r:id="rId4"/>
    <p:sldLayoutId id="2147483657" r:id="rId5"/>
    <p:sldLayoutId id="2147483658" r:id="rId6"/>
    <p:sldLayoutId id="2147483653" r:id="rId7"/>
    <p:sldLayoutId id="2147483650" r:id="rId8"/>
    <p:sldLayoutId id="2147483691" r:id="rId9"/>
    <p:sldLayoutId id="2147483661" r:id="rId10"/>
    <p:sldLayoutId id="2147483696" r:id="rId11"/>
    <p:sldLayoutId id="2147483663" r:id="rId12"/>
    <p:sldLayoutId id="2147483662" r:id="rId13"/>
    <p:sldLayoutId id="2147483664" r:id="rId14"/>
    <p:sldLayoutId id="2147483692" r:id="rId15"/>
    <p:sldLayoutId id="2147483693" r:id="rId16"/>
    <p:sldLayoutId id="2147483665" r:id="rId17"/>
    <p:sldLayoutId id="2147483667" r:id="rId18"/>
    <p:sldLayoutId id="2147483668" r:id="rId19"/>
    <p:sldLayoutId id="2147483669" r:id="rId20"/>
    <p:sldLayoutId id="2147483670" r:id="rId21"/>
    <p:sldLayoutId id="2147483700" r:id="rId22"/>
    <p:sldLayoutId id="2147483659" r:id="rId23"/>
    <p:sldLayoutId id="2147483660" r:id="rId24"/>
    <p:sldLayoutId id="2147483694" r:id="rId25"/>
    <p:sldLayoutId id="2147483677" r:id="rId26"/>
    <p:sldLayoutId id="2147483679" r:id="rId27"/>
    <p:sldLayoutId id="2147483680" r:id="rId28"/>
    <p:sldLayoutId id="2147483666" r:id="rId29"/>
    <p:sldLayoutId id="2147483672" r:id="rId30"/>
    <p:sldLayoutId id="2147483673" r:id="rId31"/>
    <p:sldLayoutId id="2147483674" r:id="rId32"/>
    <p:sldLayoutId id="2147483675" r:id="rId33"/>
    <p:sldLayoutId id="2147483676" r:id="rId34"/>
    <p:sldLayoutId id="2147483701" r:id="rId35"/>
    <p:sldLayoutId id="2147483681" r:id="rId36"/>
    <p:sldLayoutId id="2147483682" r:id="rId37"/>
    <p:sldLayoutId id="2147483702" r:id="rId38"/>
    <p:sldLayoutId id="2147483703" r:id="rId39"/>
    <p:sldLayoutId id="2147483699" r:id="rId40"/>
    <p:sldLayoutId id="2147483695" r:id="rId41"/>
    <p:sldLayoutId id="2147483683" r:id="rId42"/>
    <p:sldLayoutId id="2147483684" r:id="rId43"/>
    <p:sldLayoutId id="2147483698" r:id="rId44"/>
    <p:sldLayoutId id="2147483697" r:id="rId45"/>
    <p:sldLayoutId id="2147483685" r:id="rId46"/>
    <p:sldLayoutId id="2147483686" r:id="rId47"/>
    <p:sldLayoutId id="2147483687" r:id="rId48"/>
    <p:sldLayoutId id="2147483688" r:id="rId49"/>
    <p:sldLayoutId id="2147483689" r:id="rId50"/>
    <p:sldLayoutId id="2147483705" r:id="rId51"/>
    <p:sldLayoutId id="2147483651" r:id="rId52"/>
    <p:sldLayoutId id="2147483652" r:id="rId5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91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91" rtl="0" eaLnBrk="1" latinLnBrk="0" hangingPunct="1"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18" indent="-180018" algn="l" defTabSz="914491" rtl="0" eaLnBrk="1" latinLnBrk="0" hangingPunct="1">
        <a:spcBef>
          <a:spcPts val="600"/>
        </a:spcBef>
        <a:buFont typeface="ABBvoiceOffice" panose="020D0603020503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1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3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9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4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18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pos="212" userDrawn="1">
          <p15:clr>
            <a:srgbClr val="F26B43"/>
          </p15:clr>
        </p15:guide>
        <p15:guide id="4" orient="horz" pos="372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4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C07289-D54A-47E6-BE47-A5F85F14B8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PowerValue 11T 1-10 kVA 1ph UPS</a:t>
            </a:r>
            <a:endParaRPr lang="en-US" noProof="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9C532F4-006C-40AF-B9AB-6F577B0DAF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cost effective solution for maximum power protection</a:t>
            </a:r>
          </a:p>
          <a:p>
            <a:r>
              <a:rPr lang="en-US" sz="1000" i="1" dirty="0"/>
              <a:t>Sachin K Aravind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B386D4-C86A-40DC-91AE-BF111ED34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824" y="215185"/>
            <a:ext cx="7781776" cy="488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5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A27952-7B8C-4B63-A976-3D8E06238F7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32367" y="1602665"/>
            <a:ext cx="8643600" cy="3980439"/>
          </a:xfrm>
        </p:spPr>
        <p:txBody>
          <a:bodyPr/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fr-CH" dirty="0"/>
              <a:t>Applications</a:t>
            </a:r>
            <a:endParaRPr lang="en-US" dirty="0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dirty="0"/>
              <a:t>Feature highlights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fr-CH" dirty="0" err="1"/>
              <a:t>Competitor</a:t>
            </a:r>
            <a:r>
              <a:rPr lang="fr-CH" dirty="0"/>
              <a:t> </a:t>
            </a:r>
            <a:r>
              <a:rPr lang="fr-CH" dirty="0" err="1"/>
              <a:t>landscape</a:t>
            </a:r>
            <a:endParaRPr lang="en-US" dirty="0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dirty="0"/>
              <a:t>Available models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fr-CH" dirty="0" err="1"/>
              <a:t>Battery</a:t>
            </a:r>
            <a:r>
              <a:rPr lang="fr-CH" dirty="0"/>
              <a:t> options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dirty="0"/>
              <a:t>Runtime table (in mins, at 100% load)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fr-CH" dirty="0"/>
              <a:t>Product </a:t>
            </a:r>
            <a:r>
              <a:rPr lang="fr-CH" dirty="0" err="1"/>
              <a:t>view</a:t>
            </a:r>
            <a:endParaRPr lang="en-US" dirty="0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dirty="0"/>
              <a:t>Technical specifications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CH" dirty="0" err="1"/>
              <a:t>Connectivity</a:t>
            </a:r>
            <a:endParaRPr lang="pl-P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EBAF1E-1D82-4159-867A-6FDEBEE8250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3E3CE8-EB53-4673-A428-E47948CD416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DE25A5-561A-4DCE-9607-CB2A58FC72A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AE45A4-02AC-40DB-9382-9CF56B27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26638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A27952-7B8C-4B63-A976-3D8E06238F7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33264" y="1509869"/>
            <a:ext cx="8643600" cy="3980439"/>
          </a:xfrm>
        </p:spPr>
        <p:txBody>
          <a:bodyPr/>
          <a:lstStyle/>
          <a:p>
            <a:pPr lvl="0"/>
            <a:r>
              <a:rPr lang="fr-CH" dirty="0" err="1"/>
              <a:t>Tailored</a:t>
            </a:r>
            <a:r>
              <a:rPr lang="fr-CH" dirty="0"/>
              <a:t> for </a:t>
            </a:r>
            <a:r>
              <a:rPr lang="fr-CH" dirty="0" err="1"/>
              <a:t>small</a:t>
            </a:r>
            <a:r>
              <a:rPr lang="fr-CH" dirty="0"/>
              <a:t> IT applications and </a:t>
            </a:r>
            <a:r>
              <a:rPr lang="fr-CH" dirty="0" err="1"/>
              <a:t>dedicated</a:t>
            </a:r>
            <a:r>
              <a:rPr lang="fr-CH" dirty="0"/>
              <a:t> </a:t>
            </a:r>
            <a:r>
              <a:rPr lang="fr-CH" dirty="0" err="1"/>
              <a:t>loads</a:t>
            </a:r>
            <a:endParaRPr lang="en-US" dirty="0"/>
          </a:p>
          <a:p>
            <a:pPr lvl="0"/>
            <a:endParaRPr lang="fr-CH" dirty="0"/>
          </a:p>
          <a:p>
            <a:pPr lvl="0"/>
            <a:r>
              <a:rPr lang="fr-CH" dirty="0" err="1"/>
              <a:t>Examples</a:t>
            </a:r>
            <a:r>
              <a:rPr lang="fr-CH" dirty="0"/>
              <a:t>: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ATM &amp; vending machines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Small server rooms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Lab equipment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Equipment in Medical and Industrial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Transportation signaling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BMS room</a:t>
            </a:r>
          </a:p>
          <a:p>
            <a:pPr lvl="0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EBAF1E-1D82-4159-867A-6FDEBEE8250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3E3CE8-EB53-4673-A428-E47948CD416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DE25A5-561A-4DCE-9607-CB2A58FC72A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AE45A4-02AC-40DB-9382-9CF56B27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Applications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9392" y="2129969"/>
            <a:ext cx="1943929" cy="12883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1357" y="3418334"/>
            <a:ext cx="1941685" cy="12883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2818" y="4706698"/>
            <a:ext cx="1920446" cy="127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4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CBB20-4C28-40D0-9F49-9F09AA9995C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4FDD5-FE7C-43E1-BC85-F3D7DA97FEA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A24D3-8188-46E0-AD0E-F9E6D88E3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pl-PL" dirty="0"/>
              <a:t>Feature highlights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132BC2-07F6-4285-83D3-6521A8FD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PowerValue 11T 1-10 kVA 1ph UPS</a:t>
            </a:r>
            <a:endParaRPr lang="pl-PL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293574"/>
              </p:ext>
            </p:extLst>
          </p:nvPr>
        </p:nvGraphicFramePr>
        <p:xfrm>
          <a:off x="333264" y="1400061"/>
          <a:ext cx="5935287" cy="3449351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5935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6335">
                <a:tc>
                  <a:txBody>
                    <a:bodyPr/>
                    <a:lstStyle/>
                    <a:p>
                      <a:pPr algn="l"/>
                      <a:r>
                        <a:rPr lang="en-US" sz="950" noProof="0" dirty="0"/>
                        <a:t>Product</a:t>
                      </a:r>
                      <a:r>
                        <a:rPr lang="en-US" sz="950" baseline="0" noProof="0" dirty="0"/>
                        <a:t> features (*)</a:t>
                      </a:r>
                      <a:endParaRPr lang="en-US" sz="950" b="1" noProof="0" dirty="0">
                        <a:solidFill>
                          <a:schemeClr val="tx2"/>
                        </a:solidFill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335">
                <a:tc>
                  <a:txBody>
                    <a:bodyPr/>
                    <a:lstStyle/>
                    <a:p>
                      <a:pPr marL="0" marR="0" lvl="0" indent="-46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True on-line double conversion (VFI) tower </a:t>
                      </a:r>
                      <a:r>
                        <a:rPr kumimoji="0" lang="en-US" sz="95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UPS with OVCD – </a:t>
                      </a:r>
                      <a:r>
                        <a:rPr kumimoji="0" lang="en-US" sz="9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1ph input / 1ph output</a:t>
                      </a:r>
                      <a:endParaRPr kumimoji="0" lang="en-US" sz="950" b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335"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Minimizes energy losses with efficiency up to 90%  1 to 3 KVA &amp; up to 93% - 6 and 10kva 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003"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Optimized for modern IT loads with rated output power factor up to 0.9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335"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Most compact online UPS footprint available on the market </a:t>
                      </a:r>
                      <a:r>
                        <a:rPr kumimoji="0" lang="en-US" sz="9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 maximum power density</a:t>
                      </a:r>
                      <a:endParaRPr kumimoji="0" lang="en-US" sz="95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335"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dirty="0"/>
                        <a:t> input PF ≥ 0.99</a:t>
                      </a:r>
                      <a:r>
                        <a:rPr lang="en-US" sz="950" baseline="0" dirty="0"/>
                        <a:t> </a:t>
                      </a:r>
                      <a:r>
                        <a:rPr lang="en-US" sz="950" dirty="0"/>
                        <a:t> @ 100% linear load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003"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dirty="0"/>
                        <a:t>Flexible configuration for scalable runtime: UPS with batteries (long backup)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335"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950" dirty="0">
                          <a:highlight>
                            <a:srgbClr val="FAFAFA"/>
                          </a:highlight>
                        </a:rPr>
                        <a:t>Adjustable DC voltage and </a:t>
                      </a:r>
                      <a:r>
                        <a:rPr lang="fr-CH" sz="950" dirty="0" err="1">
                          <a:highlight>
                            <a:srgbClr val="FAFAFA"/>
                          </a:highlight>
                        </a:rPr>
                        <a:t>battery</a:t>
                      </a:r>
                      <a:r>
                        <a:rPr lang="fr-CH" sz="950" dirty="0">
                          <a:highlight>
                            <a:srgbClr val="FAFAFA"/>
                          </a:highlight>
                        </a:rPr>
                        <a:t> charger </a:t>
                      </a:r>
                      <a:r>
                        <a:rPr lang="fr-CH" sz="950" dirty="0" err="1">
                          <a:highlight>
                            <a:srgbClr val="FAFAFA"/>
                          </a:highlight>
                        </a:rPr>
                        <a:t>current</a:t>
                      </a:r>
                      <a:r>
                        <a:rPr lang="fr-CH" sz="950" dirty="0">
                          <a:highlight>
                            <a:srgbClr val="FAFAFA"/>
                          </a:highlight>
                        </a:rPr>
                        <a:t> 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335"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dirty="0"/>
                        <a:t>Digital charger technology provides accurate charger current setting and reduces charger ripple current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335">
                <a:tc>
                  <a:txBody>
                    <a:bodyPr/>
                    <a:lstStyle/>
                    <a:p>
                      <a:pPr marL="0" algn="l" defTabSz="914491" rtl="0" eaLnBrk="1" latinLnBrk="0" hangingPunct="1"/>
                      <a:r>
                        <a:rPr lang="en-US" sz="900" kern="1200" noProof="0" dirty="0"/>
                        <a:t>2 years base warranty</a:t>
                      </a:r>
                      <a:r>
                        <a:rPr lang="en-US" sz="900" kern="1200" baseline="0" noProof="0" dirty="0"/>
                        <a:t> for UPS and 1 year warranty for battery </a:t>
                      </a:r>
                      <a:endParaRPr lang="en-US" sz="900" kern="1200" noProof="0" dirty="0">
                        <a:solidFill>
                          <a:schemeClr val="dk1"/>
                        </a:solidFill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34F91293-2CB7-46A4-91B1-B0663C38A5FF}"/>
              </a:ext>
            </a:extLst>
          </p:cNvPr>
          <p:cNvSpPr txBox="1">
            <a:spLocks/>
          </p:cNvSpPr>
          <p:nvPr/>
        </p:nvSpPr>
        <p:spPr bwMode="gray">
          <a:xfrm>
            <a:off x="333264" y="5906411"/>
            <a:ext cx="8641892" cy="6417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18" indent="-180018" algn="l" defTabSz="914491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500"/>
              </a:spcBef>
              <a:buNone/>
            </a:pPr>
            <a:r>
              <a:rPr lang="fr-CH" sz="950" i="1" dirty="0"/>
              <a:t>(*) Model </a:t>
            </a:r>
            <a:r>
              <a:rPr lang="fr-CH" sz="950" i="1" dirty="0" err="1"/>
              <a:t>dependent</a:t>
            </a:r>
            <a:r>
              <a:rPr lang="fr-CH" sz="950" i="1" dirty="0"/>
              <a:t> </a:t>
            </a:r>
            <a:endParaRPr lang="en-US" sz="950" i="1" dirty="0"/>
          </a:p>
        </p:txBody>
      </p:sp>
      <p:pic>
        <p:nvPicPr>
          <p:cNvPr id="9" name="Picture 8" descr="A picture containing text, electronics, computer&#10;&#10;Description automatically generated">
            <a:extLst>
              <a:ext uri="{FF2B5EF4-FFF2-40B4-BE49-F238E27FC236}">
                <a16:creationId xmlns:a16="http://schemas.microsoft.com/office/drawing/2014/main" id="{09EF7038-342F-427F-8634-896EF56ED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9071" y="1085213"/>
            <a:ext cx="5346356" cy="409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67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CBB20-4C28-40D0-9F49-9F09AA9995C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4FDD5-FE7C-43E1-BC85-F3D7DA97FEA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A24D3-8188-46E0-AD0E-F9E6D88E3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fr-CH" dirty="0" err="1"/>
              <a:t>Competitor</a:t>
            </a:r>
            <a:r>
              <a:rPr lang="fr-CH" dirty="0"/>
              <a:t> </a:t>
            </a:r>
            <a:r>
              <a:rPr lang="fr-CH" dirty="0" err="1"/>
              <a:t>landscape</a:t>
            </a:r>
            <a:endParaRPr lang="pl-PL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132BC2-07F6-4285-83D3-6521A8FD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PowerValue 11T 1-10 kVA 1ph UPS</a:t>
            </a:r>
            <a:endParaRPr lang="pl-PL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19E9750-F547-4431-B3F4-8BC91CEFE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53902"/>
              </p:ext>
            </p:extLst>
          </p:nvPr>
        </p:nvGraphicFramePr>
        <p:xfrm>
          <a:off x="414278" y="1491211"/>
          <a:ext cx="11292618" cy="3517040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2531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9043">
                  <a:extLst>
                    <a:ext uri="{9D8B030D-6E8A-4147-A177-3AD203B41FA5}">
                      <a16:colId xmlns:a16="http://schemas.microsoft.com/office/drawing/2014/main" val="3388099166"/>
                    </a:ext>
                  </a:extLst>
                </a:gridCol>
                <a:gridCol w="1925454">
                  <a:extLst>
                    <a:ext uri="{9D8B030D-6E8A-4147-A177-3AD203B41FA5}">
                      <a16:colId xmlns:a16="http://schemas.microsoft.com/office/drawing/2014/main" val="3059086058"/>
                    </a:ext>
                  </a:extLst>
                </a:gridCol>
                <a:gridCol w="2258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8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100">
                <a:tc>
                  <a:txBody>
                    <a:bodyPr/>
                    <a:lstStyle/>
                    <a:p>
                      <a:pPr algn="ctr"/>
                      <a:r>
                        <a:rPr lang="fr-CH" sz="1000" dirty="0" err="1">
                          <a:solidFill>
                            <a:schemeClr val="tx1"/>
                          </a:solidFill>
                        </a:rPr>
                        <a:t>Feature</a:t>
                      </a:r>
                      <a:endParaRPr lang="en-US" sz="10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ABB 11T  3kVA S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Schneider Smart UPS RC 3kva</a:t>
                      </a: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Vertiv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 GXT MT+ 3KVA</a:t>
                      </a: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Consul </a:t>
                      </a:r>
                      <a:r>
                        <a:rPr kumimoji="0" lang="fr-CH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Finch</a:t>
                      </a:r>
                      <a:r>
                        <a:rPr kumimoji="0" lang="fr-CH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 3KVA 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72074437"/>
                  </a:ext>
                </a:extLst>
              </a:tr>
              <a:tr h="390100">
                <a:tc>
                  <a:txBody>
                    <a:bodyPr/>
                    <a:lstStyle/>
                    <a:p>
                      <a:pPr algn="ctr"/>
                      <a:r>
                        <a:rPr lang="fr-CH" sz="10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Output pf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0.9 ( all the range )</a:t>
                      </a:r>
                      <a:endParaRPr kumimoji="0" lang="en-US" sz="10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0.7 (all the range)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0.9 ( All the range )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0.8 (all the range)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56373614"/>
                  </a:ext>
                </a:extLst>
              </a:tr>
              <a:tr h="390100">
                <a:tc>
                  <a:txBody>
                    <a:bodyPr/>
                    <a:lstStyle/>
                    <a:p>
                      <a:pPr algn="ctr"/>
                      <a:r>
                        <a:rPr lang="fr-CH" sz="1000" i="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Family</a:t>
                      </a:r>
                      <a:r>
                        <a:rPr lang="fr-CH" sz="1000" i="0" noProof="0">
                          <a:solidFill>
                            <a:schemeClr val="tx1"/>
                          </a:solidFill>
                          <a:latin typeface="+mn-lt"/>
                        </a:rPr>
                        <a:t> full power range</a:t>
                      </a:r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1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900-9’000 W</a:t>
                      </a:r>
                      <a:endParaRPr kumimoji="0" lang="en-US" sz="10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700 – 7000W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900 – 9000 W 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800-8000 W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873976804"/>
                  </a:ext>
                </a:extLst>
              </a:tr>
              <a:tr h="390100">
                <a:tc>
                  <a:txBody>
                    <a:bodyPr/>
                    <a:lstStyle/>
                    <a:p>
                      <a:pPr algn="ctr"/>
                      <a:r>
                        <a:rPr lang="fr-CH" sz="1000" noProof="0" dirty="0">
                          <a:solidFill>
                            <a:schemeClr val="tx1"/>
                          </a:solidFill>
                          <a:latin typeface="+mn-lt"/>
                        </a:rPr>
                        <a:t>Dimensions (</a:t>
                      </a:r>
                      <a:r>
                        <a:rPr lang="fr-CH" sz="100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WxHxD</a:t>
                      </a:r>
                      <a:r>
                        <a:rPr lang="fr-CH" sz="1000" noProof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en-US" sz="10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145x238x400 mm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0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432x175x457 mm</a:t>
                      </a:r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190 x</a:t>
                      </a:r>
                      <a:r>
                        <a:rPr lang="en-US" sz="1000" i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318 x 421</a:t>
                      </a:r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145x220x397 mm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100">
                <a:tc>
                  <a:txBody>
                    <a:bodyPr/>
                    <a:lstStyle/>
                    <a:p>
                      <a:pPr algn="ctr"/>
                      <a:r>
                        <a:rPr lang="fr-CH" sz="100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Weight</a:t>
                      </a:r>
                      <a:endParaRPr lang="en-US" sz="10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1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7.4 Kg </a:t>
                      </a:r>
                      <a:endParaRPr kumimoji="0" lang="en-US" sz="10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 Kg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27.6kg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7.4 Kg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113146790"/>
                  </a:ext>
                </a:extLst>
              </a:tr>
              <a:tr h="390100">
                <a:tc>
                  <a:txBody>
                    <a:bodyPr/>
                    <a:lstStyle/>
                    <a:p>
                      <a:pPr algn="ctr"/>
                      <a:r>
                        <a:rPr lang="fr-CH" sz="1000" noProof="0" dirty="0">
                          <a:solidFill>
                            <a:schemeClr val="tx1"/>
                          </a:solidFill>
                          <a:latin typeface="+mn-lt"/>
                        </a:rPr>
                        <a:t>Input</a:t>
                      </a:r>
                      <a:r>
                        <a:rPr lang="fr-CH" sz="10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voltage </a:t>
                      </a:r>
                      <a:r>
                        <a:rPr lang="fr-CH" sz="1000" baseline="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window</a:t>
                      </a:r>
                      <a:r>
                        <a:rPr lang="fr-CH" sz="10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en-US" sz="10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1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180 – 270V</a:t>
                      </a:r>
                      <a:endParaRPr kumimoji="0" lang="en-US" sz="10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160 – 280 V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195 – 290 V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160 – 280V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100">
                <a:tc>
                  <a:txBody>
                    <a:bodyPr/>
                    <a:lstStyle/>
                    <a:p>
                      <a:pPr algn="ctr"/>
                      <a:r>
                        <a:rPr lang="fr-CH" sz="1000" noProof="0" dirty="0">
                          <a:solidFill>
                            <a:schemeClr val="tx1"/>
                          </a:solidFill>
                          <a:latin typeface="+mn-lt"/>
                        </a:rPr>
                        <a:t>AC-AC </a:t>
                      </a:r>
                      <a:r>
                        <a:rPr lang="fr-CH" sz="100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efficiency</a:t>
                      </a:r>
                      <a:endParaRPr lang="en-US" sz="10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1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Up to 90%</a:t>
                      </a:r>
                      <a:endParaRPr kumimoji="0" lang="en-US" sz="10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Up to 90%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UP TO 90%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Up to 90%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100">
                <a:tc>
                  <a:txBody>
                    <a:bodyPr/>
                    <a:lstStyle/>
                    <a:p>
                      <a:pPr algn="ctr"/>
                      <a:r>
                        <a:rPr lang="fr-CH" sz="100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Parallel</a:t>
                      </a:r>
                      <a:endParaRPr lang="en-US" sz="10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1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  <a:endParaRPr kumimoji="0" lang="en-US" sz="10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0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173732596"/>
                  </a:ext>
                </a:extLst>
              </a:tr>
              <a:tr h="390100">
                <a:tc>
                  <a:txBody>
                    <a:bodyPr/>
                    <a:lstStyle/>
                    <a:p>
                      <a:pPr algn="ctr"/>
                      <a:r>
                        <a:rPr lang="fr-CH" sz="10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Over </a:t>
                      </a:r>
                      <a:r>
                        <a:rPr lang="fr-CH" sz="1000" baseline="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load</a:t>
                      </a:r>
                      <a:r>
                        <a:rPr lang="fr-CH" sz="10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  <a:latin typeface="+mn-lt"/>
                        </a:rPr>
                        <a:t>110% - 5min,</a:t>
                      </a:r>
                      <a:r>
                        <a:rPr lang="en-US" sz="1000" b="1" i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  <a:latin typeface="+mn-lt"/>
                        </a:rPr>
                        <a:t> 130% - 15 sec, 150%-</a:t>
                      </a:r>
                    </a:p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  <a:latin typeface="+mn-lt"/>
                        </a:rPr>
                        <a:t>1 sec @ 40 deg C</a:t>
                      </a:r>
                      <a:endParaRPr lang="en-US" sz="1000" b="1" i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Not</a:t>
                      </a:r>
                      <a:r>
                        <a:rPr lang="en-US" sz="1000" i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mentioned </a:t>
                      </a:r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110% - 10 min</a:t>
                      </a:r>
                      <a:r>
                        <a:rPr lang="en-US" sz="1000" i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, 130%-1min, @35deg C</a:t>
                      </a:r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effectLst/>
                        </a:rPr>
                        <a:t>105%- 110%: 10mins; 110%- 130%- 1 min; &gt;130%- 10 sec</a:t>
                      </a:r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34F91293-2CB7-46A4-91B1-B0663C38A5FF}"/>
              </a:ext>
            </a:extLst>
          </p:cNvPr>
          <p:cNvSpPr txBox="1">
            <a:spLocks/>
          </p:cNvSpPr>
          <p:nvPr/>
        </p:nvSpPr>
        <p:spPr bwMode="gray">
          <a:xfrm>
            <a:off x="1772525" y="1474495"/>
            <a:ext cx="8641892" cy="632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18" indent="-180018" algn="l" defTabSz="914491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500"/>
              </a:spcBef>
            </a:pPr>
            <a:endParaRPr lang="en-US" sz="1150" dirty="0"/>
          </a:p>
        </p:txBody>
      </p:sp>
      <p:sp>
        <p:nvSpPr>
          <p:cNvPr id="12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 txBox="1">
            <a:spLocks/>
          </p:cNvSpPr>
          <p:nvPr/>
        </p:nvSpPr>
        <p:spPr bwMode="gray">
          <a:xfrm>
            <a:off x="3186212" y="5743744"/>
            <a:ext cx="5812808" cy="50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91" rtl="0" eaLnBrk="1" latinLnBrk="0" hangingPunct="1">
              <a:spcBef>
                <a:spcPts val="600"/>
              </a:spcBef>
              <a:buFont typeface="ABBvoiceOffice" panose="020D0603020503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rgbClr val="FF0000"/>
                </a:solidFill>
              </a:rPr>
              <a:t>Best in class performance in the </a:t>
            </a:r>
            <a:r>
              <a:rPr lang="fr-CH" dirty="0" err="1">
                <a:solidFill>
                  <a:srgbClr val="FF0000"/>
                </a:solidFill>
              </a:rPr>
              <a:t>smallest</a:t>
            </a:r>
            <a:r>
              <a:rPr lang="fr-CH" dirty="0">
                <a:solidFill>
                  <a:srgbClr val="FF0000"/>
                </a:solidFill>
              </a:rPr>
              <a:t> </a:t>
            </a:r>
            <a:r>
              <a:rPr lang="fr-CH" dirty="0" err="1">
                <a:solidFill>
                  <a:srgbClr val="FF0000"/>
                </a:solidFill>
              </a:rPr>
              <a:t>footprint</a:t>
            </a:r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27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CBB20-4C28-40D0-9F49-9F09AA9995C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4FDD5-FE7C-43E1-BC85-F3D7DA97FEA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A24D3-8188-46E0-AD0E-F9E6D88E3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fr-CH" dirty="0"/>
              <a:t>Available models</a:t>
            </a:r>
            <a:endParaRPr lang="pl-PL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132BC2-07F6-4285-83D3-6521A8FD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PowerValue 11T 1-10 kVA 1ph UPS</a:t>
            </a:r>
            <a:endParaRPr lang="pl-PL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19E9750-F547-4431-B3F4-8BC91CEFE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507508"/>
              </p:ext>
            </p:extLst>
          </p:nvPr>
        </p:nvGraphicFramePr>
        <p:xfrm>
          <a:off x="390414" y="1584708"/>
          <a:ext cx="10925284" cy="4202788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1761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665">
                  <a:extLst>
                    <a:ext uri="{9D8B030D-6E8A-4147-A177-3AD203B41FA5}">
                      <a16:colId xmlns:a16="http://schemas.microsoft.com/office/drawing/2014/main" val="3388099166"/>
                    </a:ext>
                  </a:extLst>
                </a:gridCol>
                <a:gridCol w="1947071">
                  <a:extLst>
                    <a:ext uri="{9D8B030D-6E8A-4147-A177-3AD203B41FA5}">
                      <a16:colId xmlns:a16="http://schemas.microsoft.com/office/drawing/2014/main" val="3059086058"/>
                    </a:ext>
                  </a:extLst>
                </a:gridCol>
                <a:gridCol w="136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522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35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6368">
                <a:tc>
                  <a:txBody>
                    <a:bodyPr/>
                    <a:lstStyle/>
                    <a:p>
                      <a:pPr algn="ctr"/>
                      <a:r>
                        <a:rPr lang="fr-CH" sz="900" dirty="0">
                          <a:solidFill>
                            <a:srgbClr val="FF0000"/>
                          </a:solidFill>
                        </a:rPr>
                        <a:t>Model</a:t>
                      </a:r>
                      <a:endParaRPr lang="en-US" sz="900" b="1" i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b="1" i="0" dirty="0">
                          <a:solidFill>
                            <a:srgbClr val="FF0000"/>
                          </a:solidFill>
                          <a:latin typeface="+mn-lt"/>
                        </a:rPr>
                        <a:t>Output power factor</a:t>
                      </a:r>
                      <a:endParaRPr lang="en-US" sz="900" b="1" i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Nominal rated power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Internal batteries / DC voltage 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Dimensions  </a:t>
                      </a:r>
                      <a:r>
                        <a:rPr kumimoji="0" lang="fr-CH" sz="90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WxHxD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Weight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72074437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 1 kVA B</a:t>
                      </a:r>
                      <a:endParaRPr lang="fr-CH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1’000 VA / 900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 x 12v 9Ah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145x223x288 mm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9.3 Kg 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56373614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1 kVA S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  <a:endParaRPr lang="fr-CH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1’000 VA / 900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36 vdc / 4 Amps 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145x223x288 mm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4.2 Kg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873976804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 2 kVA B</a:t>
                      </a:r>
                      <a:endParaRPr lang="en-US" sz="9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  <a:endParaRPr lang="fr-CH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2’000 VA / 1’800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12v </a:t>
                      </a:r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Ah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 dirty="0">
                          <a:solidFill>
                            <a:schemeClr val="tx1"/>
                          </a:solidFill>
                        </a:rPr>
                        <a:t>145x238x400 mm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16.8Kg 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 2 kVA S</a:t>
                      </a:r>
                      <a:endParaRPr lang="en-US" sz="9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  <a:endParaRPr lang="fr-CH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2’000 VA / 1’800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 vdc / 4 Amps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 dirty="0">
                          <a:solidFill>
                            <a:schemeClr val="tx1"/>
                          </a:solidFill>
                        </a:rPr>
                        <a:t>145x238x400 mm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6.8 Kg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113146790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3 kVA B</a:t>
                      </a:r>
                      <a:endParaRPr lang="en-US" sz="9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  <a:endParaRPr lang="fr-CH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3’000 VA / 2’700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x 12v </a:t>
                      </a:r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9Ah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 dirty="0">
                          <a:solidFill>
                            <a:schemeClr val="tx1"/>
                          </a:solidFill>
                        </a:rPr>
                        <a:t>190x336x425 mm 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26.8 Kg 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939589700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3 kVA S</a:t>
                      </a:r>
                      <a:endParaRPr lang="en-US" sz="9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3’000 VA / 2’700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 vdc / 4 Amps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 dirty="0">
                          <a:solidFill>
                            <a:schemeClr val="tx1"/>
                          </a:solidFill>
                        </a:rPr>
                        <a:t>145x238x400 mm 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7.4 Kg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173732596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6 kVA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B</a:t>
                      </a:r>
                      <a:endParaRPr lang="fr-CH" sz="900" baseline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6’000 VA / 6’000 W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16 x 12v 9Ah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 dirty="0">
                          <a:solidFill>
                            <a:schemeClr val="tx1"/>
                          </a:solidFill>
                        </a:rPr>
                        <a:t>190x686x369 mm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61</a:t>
                      </a:r>
                      <a:r>
                        <a:rPr lang="fr-CH" sz="900" i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Kg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261344286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6 kVA S</a:t>
                      </a:r>
                      <a:endParaRPr lang="en-US" sz="9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6’000 VA / 6’000 W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192 vdc /  6 Amps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190x318x369 mm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12 Kg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10 kVA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B</a:t>
                      </a:r>
                      <a:endParaRPr lang="fr-CH" sz="900" baseline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10’000 VA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10’000 W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x 12v 9Ah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190x686x442</a:t>
                      </a:r>
                      <a:r>
                        <a:rPr lang="en-US" sz="900" i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mm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76 Kg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585973652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900" noProof="0" dirty="0" err="1">
                          <a:solidFill>
                            <a:schemeClr val="tx1"/>
                          </a:solidFill>
                        </a:rPr>
                        <a:t>kVA</a:t>
                      </a:r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 S</a:t>
                      </a:r>
                      <a:endParaRPr lang="en-US" sz="9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0.9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10’000 VA</a:t>
                      </a:r>
                      <a:r>
                        <a:rPr lang="fr-CH" sz="900" baseline="0" noProof="0" dirty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fr-CH" sz="900" noProof="0" dirty="0">
                          <a:solidFill>
                            <a:schemeClr val="tx1"/>
                          </a:solidFill>
                        </a:rPr>
                        <a:t>10’000 W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240 vdc /  4 Amps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 dirty="0">
                          <a:solidFill>
                            <a:schemeClr val="tx1"/>
                          </a:solidFill>
                        </a:rPr>
                        <a:t>190x318x442 mm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16 Kg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490656416"/>
                  </a:ext>
                </a:extLst>
              </a:tr>
              <a:tr h="344220"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900" baseline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fr-CH" sz="900" baseline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34F91293-2CB7-46A4-91B1-B0663C38A5FF}"/>
              </a:ext>
            </a:extLst>
          </p:cNvPr>
          <p:cNvSpPr txBox="1">
            <a:spLocks/>
          </p:cNvSpPr>
          <p:nvPr/>
        </p:nvSpPr>
        <p:spPr bwMode="gray">
          <a:xfrm>
            <a:off x="1772525" y="1474495"/>
            <a:ext cx="8641892" cy="632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18" indent="-180018" algn="l" defTabSz="914491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500"/>
              </a:spcBef>
            </a:pP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274107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CBB20-4C28-40D0-9F49-9F09AA9995C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4FDD5-FE7C-43E1-BC85-F3D7DA97FEA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A24D3-8188-46E0-AD0E-F9E6D88E3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fr-CH" dirty="0" err="1"/>
              <a:t>Battery</a:t>
            </a:r>
            <a:r>
              <a:rPr lang="fr-CH" dirty="0"/>
              <a:t> options</a:t>
            </a:r>
            <a:endParaRPr lang="pl-PL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132BC2-07F6-4285-83D3-6521A8FD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PowerValue 11T  1-10 kVA 1ph UPS</a:t>
            </a:r>
            <a:endParaRPr lang="pl-PL" dirty="0"/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4F91293-2CB7-46A4-91B1-B0663C38A5FF}"/>
              </a:ext>
            </a:extLst>
          </p:cNvPr>
          <p:cNvSpPr txBox="1">
            <a:spLocks/>
          </p:cNvSpPr>
          <p:nvPr/>
        </p:nvSpPr>
        <p:spPr bwMode="gray">
          <a:xfrm>
            <a:off x="332367" y="1486279"/>
            <a:ext cx="8641892" cy="12815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18" indent="-180018" algn="l" defTabSz="914491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500"/>
              </a:spcBef>
            </a:pPr>
            <a:r>
              <a:rPr lang="fr-CH" sz="1100" b="1" dirty="0" err="1">
                <a:solidFill>
                  <a:srgbClr val="FF0000"/>
                </a:solidFill>
              </a:rPr>
              <a:t>E</a:t>
            </a:r>
            <a:r>
              <a:rPr lang="fr-CH" sz="1100" dirty="0" err="1"/>
              <a:t>xternal</a:t>
            </a:r>
            <a:r>
              <a:rPr lang="fr-CH" sz="1100" dirty="0"/>
              <a:t> </a:t>
            </a:r>
            <a:r>
              <a:rPr lang="fr-CH" sz="1100" b="1" dirty="0" err="1">
                <a:solidFill>
                  <a:srgbClr val="FF0000"/>
                </a:solidFill>
              </a:rPr>
              <a:t>B</a:t>
            </a:r>
            <a:r>
              <a:rPr lang="fr-CH" sz="1100" dirty="0" err="1"/>
              <a:t>attery</a:t>
            </a:r>
            <a:r>
              <a:rPr lang="fr-CH" sz="1100" dirty="0"/>
              <a:t> </a:t>
            </a:r>
            <a:r>
              <a:rPr lang="fr-CH" sz="1100" b="1" dirty="0">
                <a:solidFill>
                  <a:srgbClr val="FF0000"/>
                </a:solidFill>
              </a:rPr>
              <a:t>M</a:t>
            </a:r>
            <a:r>
              <a:rPr lang="fr-CH" sz="1100" dirty="0"/>
              <a:t>odules (</a:t>
            </a:r>
            <a:r>
              <a:rPr lang="fr-CH" sz="1100" b="1" dirty="0">
                <a:solidFill>
                  <a:srgbClr val="FF0000"/>
                </a:solidFill>
              </a:rPr>
              <a:t>EBM</a:t>
            </a:r>
            <a:r>
              <a:rPr lang="fr-CH" sz="1100" dirty="0"/>
              <a:t>) are </a:t>
            </a:r>
            <a:r>
              <a:rPr lang="fr-CH" sz="1100" dirty="0" err="1"/>
              <a:t>available</a:t>
            </a:r>
            <a:r>
              <a:rPr lang="fr-CH" sz="1100" dirty="0"/>
              <a:t> to </a:t>
            </a:r>
            <a:r>
              <a:rPr lang="fr-CH" sz="1100" dirty="0" err="1"/>
              <a:t>increase</a:t>
            </a:r>
            <a:r>
              <a:rPr lang="fr-CH" sz="1100" dirty="0"/>
              <a:t> the system </a:t>
            </a:r>
            <a:r>
              <a:rPr lang="fr-CH" sz="1100" dirty="0" err="1"/>
              <a:t>runtime</a:t>
            </a:r>
            <a:endParaRPr lang="fr-CH" sz="1100" dirty="0"/>
          </a:p>
          <a:p>
            <a:pPr lvl="1">
              <a:spcBef>
                <a:spcPts val="500"/>
              </a:spcBef>
            </a:pPr>
            <a:r>
              <a:rPr lang="fr-CH" sz="1100" dirty="0" err="1"/>
              <a:t>Each</a:t>
            </a:r>
            <a:r>
              <a:rPr lang="fr-CH" sz="1100" dirty="0"/>
              <a:t> EBM </a:t>
            </a:r>
            <a:r>
              <a:rPr lang="fr-CH" sz="1100" dirty="0" err="1"/>
              <a:t>is</a:t>
            </a:r>
            <a:r>
              <a:rPr lang="fr-CH" sz="1100" dirty="0"/>
              <a:t> </a:t>
            </a:r>
            <a:r>
              <a:rPr lang="fr-CH" sz="1100" dirty="0" err="1"/>
              <a:t>dedicated</a:t>
            </a:r>
            <a:r>
              <a:rPr lang="fr-CH" sz="1100" dirty="0"/>
              <a:t> to </a:t>
            </a:r>
            <a:r>
              <a:rPr lang="fr-CH" sz="1100" dirty="0" err="1"/>
              <a:t>its</a:t>
            </a:r>
            <a:r>
              <a:rPr lang="fr-CH" sz="1100" dirty="0"/>
              <a:t> correspondant UPS</a:t>
            </a:r>
          </a:p>
          <a:p>
            <a:pPr lvl="1">
              <a:spcBef>
                <a:spcPts val="500"/>
              </a:spcBef>
            </a:pPr>
            <a:r>
              <a:rPr lang="fr-CH" sz="1100" dirty="0" err="1"/>
              <a:t>It’s</a:t>
            </a:r>
            <a:r>
              <a:rPr lang="fr-CH" sz="1100" dirty="0"/>
              <a:t> </a:t>
            </a:r>
            <a:r>
              <a:rPr lang="fr-CH" sz="1100" dirty="0" err="1"/>
              <a:t>recommended</a:t>
            </a:r>
            <a:r>
              <a:rPr lang="fr-CH" sz="1100" dirty="0"/>
              <a:t> to </a:t>
            </a:r>
            <a:r>
              <a:rPr lang="fr-CH" sz="1100" dirty="0" err="1"/>
              <a:t>connect</a:t>
            </a:r>
            <a:r>
              <a:rPr lang="fr-CH" sz="1100" dirty="0"/>
              <a:t> up to 4 EBM per UPS for UPS </a:t>
            </a:r>
            <a:r>
              <a:rPr lang="fr-CH" sz="1100" dirty="0" err="1"/>
              <a:t>with</a:t>
            </a:r>
            <a:r>
              <a:rPr lang="fr-CH" sz="1100" dirty="0"/>
              <a:t> </a:t>
            </a:r>
            <a:r>
              <a:rPr lang="fr-CH" sz="1100" dirty="0" err="1"/>
              <a:t>internal</a:t>
            </a:r>
            <a:r>
              <a:rPr lang="fr-CH" sz="1100" dirty="0"/>
              <a:t> batteries or up to 20 </a:t>
            </a:r>
            <a:r>
              <a:rPr lang="fr-CH" sz="1100" dirty="0" err="1"/>
              <a:t>EBMs</a:t>
            </a:r>
            <a:r>
              <a:rPr lang="fr-CH" sz="1100" dirty="0"/>
              <a:t> / max 300 Ah for S </a:t>
            </a:r>
            <a:r>
              <a:rPr lang="fr-CH" sz="1100" dirty="0" err="1"/>
              <a:t>models</a:t>
            </a:r>
            <a:r>
              <a:rPr lang="fr-CH" sz="1100" dirty="0"/>
              <a:t> (6-10 kVA)</a:t>
            </a:r>
          </a:p>
          <a:p>
            <a:pPr lvl="1">
              <a:spcBef>
                <a:spcPts val="500"/>
              </a:spcBef>
            </a:pPr>
            <a:r>
              <a:rPr lang="fr-CH" sz="1100" dirty="0" err="1"/>
              <a:t>Empty</a:t>
            </a:r>
            <a:r>
              <a:rPr lang="fr-CH" sz="1100" dirty="0"/>
              <a:t> EBM cases are </a:t>
            </a:r>
            <a:r>
              <a:rPr lang="fr-CH" sz="1100" dirty="0" err="1"/>
              <a:t>available</a:t>
            </a:r>
            <a:r>
              <a:rPr lang="fr-CH" sz="1100" dirty="0"/>
              <a:t>, </a:t>
            </a:r>
            <a:r>
              <a:rPr lang="fr-CH" sz="1100" dirty="0" err="1"/>
              <a:t>too</a:t>
            </a:r>
            <a:r>
              <a:rPr lang="fr-CH" sz="1100" dirty="0"/>
              <a:t>, </a:t>
            </a:r>
            <a:r>
              <a:rPr lang="fr-CH" sz="1100" dirty="0" err="1"/>
              <a:t>with</a:t>
            </a:r>
            <a:r>
              <a:rPr lang="fr-CH" sz="1100" dirty="0"/>
              <a:t> links and </a:t>
            </a:r>
            <a:r>
              <a:rPr lang="fr-CH" sz="1100" dirty="0" err="1"/>
              <a:t>trays</a:t>
            </a:r>
            <a:r>
              <a:rPr lang="fr-CH" sz="1100" dirty="0"/>
              <a:t> for a </a:t>
            </a:r>
            <a:r>
              <a:rPr lang="fr-CH" sz="1100" dirty="0" err="1"/>
              <a:t>personalized</a:t>
            </a:r>
            <a:r>
              <a:rPr lang="fr-CH" sz="1100" dirty="0"/>
              <a:t> </a:t>
            </a:r>
            <a:r>
              <a:rPr lang="fr-CH" sz="1100" dirty="0" err="1"/>
              <a:t>battery</a:t>
            </a:r>
            <a:r>
              <a:rPr lang="fr-CH" sz="1100" dirty="0"/>
              <a:t> </a:t>
            </a:r>
            <a:r>
              <a:rPr lang="fr-CH" sz="1100" dirty="0" err="1"/>
              <a:t>capacity</a:t>
            </a:r>
            <a:endParaRPr lang="fr-CH" sz="1100" dirty="0"/>
          </a:p>
          <a:p>
            <a:pPr lvl="1">
              <a:spcBef>
                <a:spcPts val="500"/>
              </a:spcBef>
            </a:pPr>
            <a:r>
              <a:rPr lang="fr-CH" sz="1100" dirty="0" err="1"/>
              <a:t>Easy</a:t>
            </a:r>
            <a:r>
              <a:rPr lang="fr-CH" sz="1100" dirty="0"/>
              <a:t> setup via the LCD display menu</a:t>
            </a:r>
          </a:p>
          <a:p>
            <a:pPr lvl="1">
              <a:spcBef>
                <a:spcPts val="500"/>
              </a:spcBef>
            </a:pPr>
            <a:endParaRPr lang="en-US" sz="115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19E9750-F547-4431-B3F4-8BC91CEFE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706127"/>
              </p:ext>
            </p:extLst>
          </p:nvPr>
        </p:nvGraphicFramePr>
        <p:xfrm>
          <a:off x="333264" y="2726342"/>
          <a:ext cx="11520000" cy="3017520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3776">
                  <a:extLst>
                    <a:ext uri="{9D8B030D-6E8A-4147-A177-3AD203B41FA5}">
                      <a16:colId xmlns:a16="http://schemas.microsoft.com/office/drawing/2014/main" val="3388099166"/>
                    </a:ext>
                  </a:extLst>
                </a:gridCol>
                <a:gridCol w="1964224">
                  <a:extLst>
                    <a:ext uri="{9D8B030D-6E8A-4147-A177-3AD203B41FA5}">
                      <a16:colId xmlns:a16="http://schemas.microsoft.com/office/drawing/2014/main" val="3059086058"/>
                    </a:ext>
                  </a:extLst>
                </a:gridCol>
                <a:gridCol w="2304000">
                  <a:extLst>
                    <a:ext uri="{9D8B030D-6E8A-4147-A177-3AD203B41FA5}">
                      <a16:colId xmlns:a16="http://schemas.microsoft.com/office/drawing/2014/main" val="3967989186"/>
                    </a:ext>
                  </a:extLst>
                </a:gridCol>
                <a:gridCol w="230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6514">
                <a:tc>
                  <a:txBody>
                    <a:bodyPr/>
                    <a:lstStyle/>
                    <a:p>
                      <a:pPr algn="ctr"/>
                      <a:r>
                        <a:rPr lang="fr-CH" sz="900" dirty="0"/>
                        <a:t>Model</a:t>
                      </a:r>
                      <a:endParaRPr lang="en-US" sz="900" b="1" i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Nominal rated power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Internal batteries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Battery charger / Back up time @ 75% Load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EBM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72074437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 1 kVA B</a:t>
                      </a:r>
                      <a:endParaRPr lang="fr-CH" sz="900" i="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1’000 VA / 900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 x 12v 9Ah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24V DC / 1.5 A  / 5min 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3 x  12v 9Ah x  2 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56373614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 1 kVA S</a:t>
                      </a:r>
                      <a:endParaRPr lang="en-US" sz="900" i="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1’000 VA / 900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No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  36v dc / 4A (adjustable*)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976804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 2 kVA B</a:t>
                      </a:r>
                      <a:endParaRPr lang="en-US" sz="90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2’000 VA / 1’800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4 x 12v 9</a:t>
                      </a:r>
                      <a:r>
                        <a:rPr lang="fr-CH" sz="900" baseline="0" noProof="0" dirty="0"/>
                        <a:t>Ah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48V DC / 1.5 A / 6min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4 x 12v 9 Ah x 3 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2 kVA S</a:t>
                      </a:r>
                      <a:endParaRPr lang="en-US" sz="90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2’000 VA / 1’800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No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72</a:t>
                      </a:r>
                      <a:r>
                        <a:rPr lang="fr-CH" sz="900" baseline="0" noProof="0" dirty="0"/>
                        <a:t> vdc / 4A </a:t>
                      </a:r>
                      <a:r>
                        <a:rPr lang="fr-CH" sz="900" noProof="0" dirty="0"/>
                        <a:t> (adjustable*)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146790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3 kVA B</a:t>
                      </a:r>
                      <a:endParaRPr lang="en-US" sz="90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3’000 VA / 2’700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6 x 12v 9Ah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72V DC / 1.5 A / 6 min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6</a:t>
                      </a:r>
                      <a:r>
                        <a:rPr lang="fr-CH" sz="900" baseline="0" noProof="0" dirty="0"/>
                        <a:t> x 12v </a:t>
                      </a:r>
                      <a:r>
                        <a:rPr lang="fr-CH" sz="900" noProof="0" dirty="0"/>
                        <a:t>9Ah x 2 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939589700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3 kVA S</a:t>
                      </a:r>
                      <a:endParaRPr lang="en-US" sz="90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3’000 VA / 2’700 W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No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72</a:t>
                      </a:r>
                      <a:r>
                        <a:rPr lang="fr-CH" sz="900" baseline="0" noProof="0" dirty="0"/>
                        <a:t> vdc </a:t>
                      </a:r>
                      <a:r>
                        <a:rPr lang="fr-CH" sz="900" noProof="0" dirty="0"/>
                        <a:t>-4A (adjustable*)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732596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endParaRPr lang="fr-CH" sz="900" baseline="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261344286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r>
                        <a:rPr lang="fr-CH" sz="900" baseline="0" noProof="0" dirty="0">
                          <a:latin typeface="+mn-lt"/>
                        </a:rPr>
                        <a:t>6 </a:t>
                      </a:r>
                      <a:r>
                        <a:rPr lang="fr-CH" sz="900" baseline="0" noProof="0" dirty="0" err="1">
                          <a:latin typeface="+mn-lt"/>
                        </a:rPr>
                        <a:t>kVA</a:t>
                      </a:r>
                      <a:r>
                        <a:rPr lang="fr-CH" sz="900" baseline="0" noProof="0" dirty="0">
                          <a:latin typeface="+mn-lt"/>
                        </a:rPr>
                        <a:t> B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6’000 VA / 5’400 W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  <a:r>
                        <a:rPr lang="fr-CH" sz="900" i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  <a:r>
                        <a:rPr lang="fr-CH" sz="900" i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12v 9</a:t>
                      </a:r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Ah 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192V DC / 2A / 16 min</a:t>
                      </a:r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900" baseline="0" noProof="0" dirty="0"/>
                        <a:t>16 </a:t>
                      </a:r>
                      <a:r>
                        <a:rPr lang="fr-CH" sz="900" noProof="0" dirty="0"/>
                        <a:t>x 12v 9</a:t>
                      </a:r>
                      <a:r>
                        <a:rPr lang="fr-CH" sz="900" baseline="0" noProof="0" dirty="0"/>
                        <a:t>Ah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647184214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 6 kVA S</a:t>
                      </a:r>
                      <a:endParaRPr lang="en-US" sz="90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6’000 VA / 5’400 W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No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192 </a:t>
                      </a:r>
                      <a:r>
                        <a:rPr lang="en-US" sz="900" i="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vdc</a:t>
                      </a:r>
                      <a:r>
                        <a:rPr lang="en-US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/ 6 Amps</a:t>
                      </a:r>
                    </a:p>
                  </a:txBody>
                  <a:tcPr marL="45720" marR="4572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973652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endParaRPr lang="fr-CH" sz="900" baseline="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490656416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900" noProof="0" dirty="0"/>
                        <a:t>10 </a:t>
                      </a:r>
                      <a:r>
                        <a:rPr lang="fr-CH" sz="900" noProof="0" dirty="0" err="1"/>
                        <a:t>kVA</a:t>
                      </a:r>
                      <a:r>
                        <a:rPr lang="fr-CH" sz="900" baseline="0" noProof="0" dirty="0"/>
                        <a:t> B</a:t>
                      </a:r>
                      <a:endParaRPr lang="fr-CH" sz="900" baseline="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10’000 VA</a:t>
                      </a:r>
                      <a:r>
                        <a:rPr lang="fr-CH" sz="900" baseline="0" noProof="0" dirty="0"/>
                        <a:t> / 9</a:t>
                      </a:r>
                      <a:r>
                        <a:rPr lang="fr-CH" sz="900" noProof="0" dirty="0"/>
                        <a:t>’000 W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900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20 x 12v 9Ah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900" i="0" noProof="0" dirty="0">
                          <a:solidFill>
                            <a:schemeClr val="dk1"/>
                          </a:solidFill>
                          <a:latin typeface="+mn-lt"/>
                        </a:rPr>
                        <a:t>240v DC </a:t>
                      </a:r>
                      <a:r>
                        <a:rPr lang="fr-CH" sz="900" i="0" noProof="0">
                          <a:solidFill>
                            <a:schemeClr val="dk1"/>
                          </a:solidFill>
                          <a:latin typeface="+mn-lt"/>
                        </a:rPr>
                        <a:t>/ 2A / 7 </a:t>
                      </a:r>
                      <a:r>
                        <a:rPr lang="fr-CH" sz="900" i="0" noProof="0" dirty="0">
                          <a:solidFill>
                            <a:schemeClr val="dk1"/>
                          </a:solidFill>
                          <a:latin typeface="+mn-lt"/>
                        </a:rPr>
                        <a:t>min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900" noProof="0" dirty="0"/>
                        <a:t>20 x 12v</a:t>
                      </a:r>
                      <a:r>
                        <a:rPr lang="fr-CH" sz="900" baseline="0" noProof="0" dirty="0"/>
                        <a:t> </a:t>
                      </a:r>
                      <a:r>
                        <a:rPr lang="fr-CH" sz="900" noProof="0" dirty="0"/>
                        <a:t>9</a:t>
                      </a:r>
                      <a:r>
                        <a:rPr lang="fr-CH" sz="900" baseline="0" noProof="0" dirty="0"/>
                        <a:t> Ah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030"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10</a:t>
                      </a:r>
                      <a:r>
                        <a:rPr lang="fr-CH" sz="900" baseline="0" noProof="0" dirty="0"/>
                        <a:t> </a:t>
                      </a:r>
                      <a:r>
                        <a:rPr lang="fr-CH" sz="900" noProof="0" dirty="0"/>
                        <a:t>kVA S</a:t>
                      </a:r>
                      <a:endParaRPr lang="en-US" sz="900" noProof="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noProof="0" dirty="0"/>
                        <a:t>10’000 VA</a:t>
                      </a:r>
                      <a:r>
                        <a:rPr lang="fr-CH" sz="900" baseline="0" noProof="0" dirty="0"/>
                        <a:t> / 9</a:t>
                      </a:r>
                      <a:r>
                        <a:rPr lang="fr-CH" sz="900" noProof="0" dirty="0"/>
                        <a:t>’000 W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9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No</a:t>
                      </a:r>
                      <a:endParaRPr kumimoji="0" lang="en-US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900" i="0" noProof="0" dirty="0">
                          <a:solidFill>
                            <a:schemeClr val="dk1"/>
                          </a:solidFill>
                          <a:latin typeface="+mn-lt"/>
                        </a:rPr>
                        <a:t>240</a:t>
                      </a:r>
                      <a:r>
                        <a:rPr lang="fr-CH" sz="900" i="0" baseline="0" noProof="0" dirty="0">
                          <a:solidFill>
                            <a:schemeClr val="dk1"/>
                          </a:solidFill>
                          <a:latin typeface="+mn-lt"/>
                        </a:rPr>
                        <a:t> vdc / 4 Amps</a:t>
                      </a:r>
                      <a:endParaRPr lang="en-US" sz="9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290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9E78A595-DA87-49AA-B755-01A020E18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5826" y="1933023"/>
            <a:ext cx="1644325" cy="2966079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EADE8B50-599B-4869-8596-FED69D691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688" y="1985399"/>
            <a:ext cx="1771358" cy="2887202"/>
          </a:xfrm>
          <a:prstGeom prst="rect">
            <a:avLst/>
          </a:prstGeom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F31F03A7-57D5-4561-99DE-5ED29F4BD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668" y="2613239"/>
            <a:ext cx="1359042" cy="2094121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CBB20-4C28-40D0-9F49-9F09AA9995C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A24D3-8188-46E0-AD0E-F9E6D88E3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Product view (1-3 kVA B)</a:t>
            </a:r>
          </a:p>
          <a:p>
            <a:endParaRPr lang="fr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132BC2-07F6-4285-83D3-6521A8FD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PowerValue</a:t>
            </a:r>
            <a:r>
              <a:rPr lang="en-US" dirty="0"/>
              <a:t> 11T 1-10 kVA 1ph UPS</a:t>
            </a:r>
            <a:endParaRPr lang="pl-PL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17238"/>
              </p:ext>
            </p:extLst>
          </p:nvPr>
        </p:nvGraphicFramePr>
        <p:xfrm>
          <a:off x="433833" y="1906520"/>
          <a:ext cx="2469390" cy="3939587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1234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507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1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AC input 10 A</a:t>
                      </a:r>
                      <a:endParaRPr lang="en-US" sz="11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USB port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RS-232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Mini SNMP/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/AS400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5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EPO / dry input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AC output 10 A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AC input 16 A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Output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breaker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9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AC output 16 A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10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EBM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connector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 bwMode="gray">
          <a:xfrm>
            <a:off x="4221463" y="5251523"/>
            <a:ext cx="915046" cy="52126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fr-CH" sz="1000" dirty="0"/>
              <a:t>1 kVA B</a:t>
            </a:r>
          </a:p>
        </p:txBody>
      </p:sp>
      <p:sp>
        <p:nvSpPr>
          <p:cNvPr id="46" name="TextBox 45"/>
          <p:cNvSpPr txBox="1"/>
          <p:nvPr/>
        </p:nvSpPr>
        <p:spPr bwMode="gray">
          <a:xfrm>
            <a:off x="6809820" y="5271236"/>
            <a:ext cx="915046" cy="52126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fr-CH" sz="1000" dirty="0"/>
              <a:t>2 kVA B</a:t>
            </a:r>
          </a:p>
        </p:txBody>
      </p:sp>
      <p:sp>
        <p:nvSpPr>
          <p:cNvPr id="48" name="TextBox 47"/>
          <p:cNvSpPr txBox="1"/>
          <p:nvPr/>
        </p:nvSpPr>
        <p:spPr bwMode="gray">
          <a:xfrm>
            <a:off x="9216469" y="5242913"/>
            <a:ext cx="915046" cy="52126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fr-CH" sz="1000" dirty="0"/>
              <a:t>3 kVA B</a:t>
            </a:r>
          </a:p>
        </p:txBody>
      </p:sp>
      <p:sp>
        <p:nvSpPr>
          <p:cNvPr id="16" name="Oval 15"/>
          <p:cNvSpPr/>
          <p:nvPr/>
        </p:nvSpPr>
        <p:spPr bwMode="gray">
          <a:xfrm>
            <a:off x="4925759" y="2134091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4</a:t>
            </a:r>
            <a:endParaRPr lang="en-US" sz="1400" dirty="0" err="1"/>
          </a:p>
        </p:txBody>
      </p:sp>
      <p:sp>
        <p:nvSpPr>
          <p:cNvPr id="18" name="Oval 17"/>
          <p:cNvSpPr/>
          <p:nvPr/>
        </p:nvSpPr>
        <p:spPr bwMode="gray">
          <a:xfrm>
            <a:off x="6536993" y="155172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4</a:t>
            </a:r>
            <a:endParaRPr lang="en-US" sz="1400" dirty="0" err="1"/>
          </a:p>
        </p:txBody>
      </p:sp>
      <p:sp>
        <p:nvSpPr>
          <p:cNvPr id="20" name="Oval 19"/>
          <p:cNvSpPr/>
          <p:nvPr/>
        </p:nvSpPr>
        <p:spPr bwMode="gray">
          <a:xfrm>
            <a:off x="10126720" y="147921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4</a:t>
            </a:r>
            <a:endParaRPr lang="en-US" sz="1400" dirty="0" err="1"/>
          </a:p>
        </p:txBody>
      </p:sp>
      <p:sp>
        <p:nvSpPr>
          <p:cNvPr id="22" name="Oval 21"/>
          <p:cNvSpPr/>
          <p:nvPr/>
        </p:nvSpPr>
        <p:spPr bwMode="gray">
          <a:xfrm>
            <a:off x="3573429" y="4287625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1</a:t>
            </a:r>
            <a:endParaRPr lang="en-US" sz="1400" dirty="0" err="1"/>
          </a:p>
        </p:txBody>
      </p:sp>
      <p:sp>
        <p:nvSpPr>
          <p:cNvPr id="26" name="Oval 25"/>
          <p:cNvSpPr/>
          <p:nvPr/>
        </p:nvSpPr>
        <p:spPr bwMode="gray">
          <a:xfrm>
            <a:off x="5893770" y="429913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7</a:t>
            </a:r>
            <a:endParaRPr lang="en-US" sz="1400" dirty="0" err="1"/>
          </a:p>
        </p:txBody>
      </p:sp>
      <p:sp>
        <p:nvSpPr>
          <p:cNvPr id="28" name="Oval 27"/>
          <p:cNvSpPr/>
          <p:nvPr/>
        </p:nvSpPr>
        <p:spPr bwMode="gray">
          <a:xfrm>
            <a:off x="4936088" y="4933310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6</a:t>
            </a:r>
            <a:endParaRPr lang="en-US" sz="1400" dirty="0" err="1"/>
          </a:p>
        </p:txBody>
      </p:sp>
      <p:sp>
        <p:nvSpPr>
          <p:cNvPr id="30" name="Oval 29"/>
          <p:cNvSpPr/>
          <p:nvPr/>
        </p:nvSpPr>
        <p:spPr bwMode="gray">
          <a:xfrm>
            <a:off x="7508543" y="4980746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6</a:t>
            </a:r>
            <a:endParaRPr lang="en-US" sz="1400" dirty="0" err="1"/>
          </a:p>
        </p:txBody>
      </p:sp>
      <p:sp>
        <p:nvSpPr>
          <p:cNvPr id="32" name="Oval 31"/>
          <p:cNvSpPr/>
          <p:nvPr/>
        </p:nvSpPr>
        <p:spPr bwMode="gray">
          <a:xfrm>
            <a:off x="10843343" y="2522938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6</a:t>
            </a:r>
            <a:endParaRPr lang="en-US" sz="1400" dirty="0" err="1"/>
          </a:p>
        </p:txBody>
      </p:sp>
      <p:sp>
        <p:nvSpPr>
          <p:cNvPr id="43" name="TextBox 42"/>
          <p:cNvSpPr txBox="1"/>
          <p:nvPr/>
        </p:nvSpPr>
        <p:spPr bwMode="gray">
          <a:xfrm>
            <a:off x="8222085" y="2579388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10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 bwMode="gray">
          <a:xfrm>
            <a:off x="4316864" y="2162920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3</a:t>
            </a:r>
            <a:endParaRPr lang="en-US" sz="1400" dirty="0" err="1"/>
          </a:p>
        </p:txBody>
      </p:sp>
      <p:sp>
        <p:nvSpPr>
          <p:cNvPr id="53" name="Oval 52"/>
          <p:cNvSpPr/>
          <p:nvPr/>
        </p:nvSpPr>
        <p:spPr bwMode="gray">
          <a:xfrm>
            <a:off x="3597929" y="2771720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2</a:t>
            </a:r>
            <a:endParaRPr lang="en-US" sz="1400" dirty="0" err="1"/>
          </a:p>
        </p:txBody>
      </p:sp>
      <p:sp>
        <p:nvSpPr>
          <p:cNvPr id="55" name="Oval 54"/>
          <p:cNvSpPr/>
          <p:nvPr/>
        </p:nvSpPr>
        <p:spPr bwMode="gray">
          <a:xfrm>
            <a:off x="7663962" y="1586764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3</a:t>
            </a:r>
            <a:endParaRPr lang="en-US" sz="1400" dirty="0" err="1"/>
          </a:p>
        </p:txBody>
      </p:sp>
      <p:sp>
        <p:nvSpPr>
          <p:cNvPr id="59" name="Oval 58"/>
          <p:cNvSpPr/>
          <p:nvPr/>
        </p:nvSpPr>
        <p:spPr bwMode="gray">
          <a:xfrm>
            <a:off x="7221989" y="1580858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2</a:t>
            </a:r>
            <a:endParaRPr lang="en-US" sz="1400" dirty="0" err="1"/>
          </a:p>
        </p:txBody>
      </p:sp>
      <p:sp>
        <p:nvSpPr>
          <p:cNvPr id="63" name="Oval 62"/>
          <p:cNvSpPr/>
          <p:nvPr/>
        </p:nvSpPr>
        <p:spPr bwMode="gray">
          <a:xfrm>
            <a:off x="9120361" y="1464213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2</a:t>
            </a:r>
            <a:endParaRPr lang="en-US" sz="1400" dirty="0" err="1"/>
          </a:p>
        </p:txBody>
      </p:sp>
      <p:sp>
        <p:nvSpPr>
          <p:cNvPr id="65" name="Oval 64"/>
          <p:cNvSpPr/>
          <p:nvPr/>
        </p:nvSpPr>
        <p:spPr bwMode="gray">
          <a:xfrm>
            <a:off x="9426036" y="1479511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3</a:t>
            </a:r>
            <a:endParaRPr lang="en-US" sz="1400" dirty="0" err="1"/>
          </a:p>
        </p:txBody>
      </p:sp>
      <p:sp>
        <p:nvSpPr>
          <p:cNvPr id="67" name="Oval 66"/>
          <p:cNvSpPr/>
          <p:nvPr/>
        </p:nvSpPr>
        <p:spPr bwMode="gray">
          <a:xfrm>
            <a:off x="3573429" y="3999437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8</a:t>
            </a:r>
            <a:endParaRPr lang="en-US" sz="1400" dirty="0" err="1"/>
          </a:p>
        </p:txBody>
      </p:sp>
      <p:sp>
        <p:nvSpPr>
          <p:cNvPr id="69" name="Oval 68"/>
          <p:cNvSpPr/>
          <p:nvPr/>
        </p:nvSpPr>
        <p:spPr bwMode="gray">
          <a:xfrm>
            <a:off x="5887601" y="3917387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8</a:t>
            </a:r>
            <a:endParaRPr lang="en-US" sz="1400" dirty="0" err="1"/>
          </a:p>
        </p:txBody>
      </p:sp>
      <p:sp>
        <p:nvSpPr>
          <p:cNvPr id="71" name="Oval 70"/>
          <p:cNvSpPr/>
          <p:nvPr/>
        </p:nvSpPr>
        <p:spPr bwMode="gray">
          <a:xfrm>
            <a:off x="8601785" y="4086804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8</a:t>
            </a:r>
            <a:endParaRPr lang="en-US" sz="1400" dirty="0" err="1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E7FF380-2F74-42D8-ABE0-3DF7AA0DAA3C}"/>
              </a:ext>
            </a:extLst>
          </p:cNvPr>
          <p:cNvCxnSpPr>
            <a:cxnSpLocks/>
          </p:cNvCxnSpPr>
          <p:nvPr/>
        </p:nvCxnSpPr>
        <p:spPr bwMode="gray">
          <a:xfrm>
            <a:off x="3719439" y="4382911"/>
            <a:ext cx="46085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C2FF86B-CE8C-4B38-8572-CEF8FB4D3DB8}"/>
              </a:ext>
            </a:extLst>
          </p:cNvPr>
          <p:cNvCxnSpPr>
            <a:cxnSpLocks/>
          </p:cNvCxnSpPr>
          <p:nvPr/>
        </p:nvCxnSpPr>
        <p:spPr bwMode="gray">
          <a:xfrm>
            <a:off x="3719439" y="2874506"/>
            <a:ext cx="36474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A500861-BDA3-4D6F-8634-352B4EAF5F0D}"/>
              </a:ext>
            </a:extLst>
          </p:cNvPr>
          <p:cNvCxnSpPr>
            <a:cxnSpLocks/>
          </p:cNvCxnSpPr>
          <p:nvPr/>
        </p:nvCxnSpPr>
        <p:spPr bwMode="gray">
          <a:xfrm flipV="1">
            <a:off x="4412972" y="2351972"/>
            <a:ext cx="0" cy="52253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79D17A1-012B-4159-9E46-8CB457F607E9}"/>
              </a:ext>
            </a:extLst>
          </p:cNvPr>
          <p:cNvCxnSpPr>
            <a:cxnSpLocks/>
          </p:cNvCxnSpPr>
          <p:nvPr/>
        </p:nvCxnSpPr>
        <p:spPr bwMode="gray">
          <a:xfrm flipV="1">
            <a:off x="5041622" y="2292446"/>
            <a:ext cx="0" cy="52253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54270FF-A02A-48CB-8F6C-DFC6BC2E4349}"/>
              </a:ext>
            </a:extLst>
          </p:cNvPr>
          <p:cNvCxnSpPr>
            <a:cxnSpLocks/>
          </p:cNvCxnSpPr>
          <p:nvPr/>
        </p:nvCxnSpPr>
        <p:spPr bwMode="gray">
          <a:xfrm flipV="1">
            <a:off x="5020697" y="4272279"/>
            <a:ext cx="1169" cy="67451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354166F3-521B-4944-8C77-866776A8E354}"/>
              </a:ext>
            </a:extLst>
          </p:cNvPr>
          <p:cNvCxnSpPr>
            <a:cxnSpLocks/>
          </p:cNvCxnSpPr>
          <p:nvPr/>
        </p:nvCxnSpPr>
        <p:spPr bwMode="gray">
          <a:xfrm>
            <a:off x="3745006" y="4086804"/>
            <a:ext cx="36474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B1B483D-45A5-4058-9543-E866EA4756A4}"/>
              </a:ext>
            </a:extLst>
          </p:cNvPr>
          <p:cNvCxnSpPr>
            <a:cxnSpLocks/>
          </p:cNvCxnSpPr>
          <p:nvPr/>
        </p:nvCxnSpPr>
        <p:spPr bwMode="gray">
          <a:xfrm flipV="1">
            <a:off x="6633101" y="1742385"/>
            <a:ext cx="0" cy="52253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AA635DB-CE2A-4CE7-81FA-91D76939B10B}"/>
              </a:ext>
            </a:extLst>
          </p:cNvPr>
          <p:cNvCxnSpPr>
            <a:cxnSpLocks/>
          </p:cNvCxnSpPr>
          <p:nvPr/>
        </p:nvCxnSpPr>
        <p:spPr bwMode="gray">
          <a:xfrm flipV="1">
            <a:off x="7318097" y="1742385"/>
            <a:ext cx="0" cy="52253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547E5E4-A815-4A23-AAAB-E01C086B18C1}"/>
              </a:ext>
            </a:extLst>
          </p:cNvPr>
          <p:cNvCxnSpPr>
            <a:cxnSpLocks/>
          </p:cNvCxnSpPr>
          <p:nvPr/>
        </p:nvCxnSpPr>
        <p:spPr bwMode="gray">
          <a:xfrm flipV="1">
            <a:off x="7737197" y="1738049"/>
            <a:ext cx="0" cy="52253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9A79E28-FF14-47B5-996A-0F5153A790F6}"/>
              </a:ext>
            </a:extLst>
          </p:cNvPr>
          <p:cNvCxnSpPr>
            <a:cxnSpLocks/>
          </p:cNvCxnSpPr>
          <p:nvPr/>
        </p:nvCxnSpPr>
        <p:spPr bwMode="gray">
          <a:xfrm>
            <a:off x="6066635" y="4372016"/>
            <a:ext cx="43232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17AC329-2249-4669-8B02-DC65459C3009}"/>
              </a:ext>
            </a:extLst>
          </p:cNvPr>
          <p:cNvCxnSpPr>
            <a:cxnSpLocks/>
          </p:cNvCxnSpPr>
          <p:nvPr/>
        </p:nvCxnSpPr>
        <p:spPr bwMode="gray">
          <a:xfrm>
            <a:off x="6067380" y="4019997"/>
            <a:ext cx="43232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050F4D7-5DD3-4A26-81A5-6F73199DD77F}"/>
              </a:ext>
            </a:extLst>
          </p:cNvPr>
          <p:cNvCxnSpPr>
            <a:cxnSpLocks/>
          </p:cNvCxnSpPr>
          <p:nvPr/>
        </p:nvCxnSpPr>
        <p:spPr bwMode="gray">
          <a:xfrm flipV="1">
            <a:off x="7604651" y="4346817"/>
            <a:ext cx="0" cy="680382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58E9490-7800-413E-8802-284CB2F2D2D6}"/>
              </a:ext>
            </a:extLst>
          </p:cNvPr>
          <p:cNvCxnSpPr>
            <a:cxnSpLocks/>
          </p:cNvCxnSpPr>
          <p:nvPr/>
        </p:nvCxnSpPr>
        <p:spPr bwMode="gray">
          <a:xfrm flipV="1">
            <a:off x="9216469" y="1614332"/>
            <a:ext cx="0" cy="52253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14421F2-F26D-43C3-A17A-51CB9C68701F}"/>
              </a:ext>
            </a:extLst>
          </p:cNvPr>
          <p:cNvCxnSpPr>
            <a:cxnSpLocks/>
          </p:cNvCxnSpPr>
          <p:nvPr/>
        </p:nvCxnSpPr>
        <p:spPr bwMode="gray">
          <a:xfrm flipV="1">
            <a:off x="9482750" y="1646522"/>
            <a:ext cx="0" cy="52253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10FF515-FDD2-4BD1-98A8-52550F49F17F}"/>
              </a:ext>
            </a:extLst>
          </p:cNvPr>
          <p:cNvCxnSpPr>
            <a:cxnSpLocks/>
          </p:cNvCxnSpPr>
          <p:nvPr/>
        </p:nvCxnSpPr>
        <p:spPr bwMode="gray">
          <a:xfrm flipV="1">
            <a:off x="10229953" y="1681247"/>
            <a:ext cx="0" cy="52253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2352B27-BD42-42A2-A88D-567871AB2E44}"/>
              </a:ext>
            </a:extLst>
          </p:cNvPr>
          <p:cNvCxnSpPr>
            <a:cxnSpLocks/>
          </p:cNvCxnSpPr>
          <p:nvPr/>
        </p:nvCxnSpPr>
        <p:spPr bwMode="gray">
          <a:xfrm>
            <a:off x="8802151" y="4174605"/>
            <a:ext cx="52843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74DC8D9-EC94-41CA-BDDD-D1183B1FBF9F}"/>
              </a:ext>
            </a:extLst>
          </p:cNvPr>
          <p:cNvCxnSpPr>
            <a:cxnSpLocks/>
          </p:cNvCxnSpPr>
          <p:nvPr/>
        </p:nvCxnSpPr>
        <p:spPr bwMode="gray">
          <a:xfrm>
            <a:off x="8760135" y="4429781"/>
            <a:ext cx="64787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52B0414-A316-488F-AE73-C5BC37FEFF7C}"/>
              </a:ext>
            </a:extLst>
          </p:cNvPr>
          <p:cNvCxnSpPr>
            <a:cxnSpLocks/>
          </p:cNvCxnSpPr>
          <p:nvPr/>
        </p:nvCxnSpPr>
        <p:spPr bwMode="gray">
          <a:xfrm>
            <a:off x="10286940" y="2586588"/>
            <a:ext cx="52843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val 108">
            <a:extLst>
              <a:ext uri="{FF2B5EF4-FFF2-40B4-BE49-F238E27FC236}">
                <a16:creationId xmlns:a16="http://schemas.microsoft.com/office/drawing/2014/main" id="{132A7022-B7D8-464D-9007-8DC7E180E6AC}"/>
              </a:ext>
            </a:extLst>
          </p:cNvPr>
          <p:cNvSpPr/>
          <p:nvPr/>
        </p:nvSpPr>
        <p:spPr bwMode="gray">
          <a:xfrm>
            <a:off x="8604485" y="4393028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7</a:t>
            </a:r>
            <a:endParaRPr lang="en-US" sz="1400" dirty="0" err="1"/>
          </a:p>
        </p:txBody>
      </p:sp>
    </p:spTree>
    <p:extLst>
      <p:ext uri="{BB962C8B-B14F-4D97-AF65-F5344CB8AC3E}">
        <p14:creationId xmlns:p14="http://schemas.microsoft.com/office/powerpoint/2010/main" val="301430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149307DD-5A80-47E8-8D36-434232529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1349" y="2212898"/>
            <a:ext cx="1684931" cy="27799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08F33A-5B87-4490-8BCC-BCF6C72AB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186" y="2203400"/>
            <a:ext cx="1697353" cy="2773290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A7320E57-8688-4E35-925D-7FE188D8C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888" y="2749180"/>
            <a:ext cx="1333068" cy="2044225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CBB20-4C28-40D0-9F49-9F09AA9995C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A24D3-8188-46E0-AD0E-F9E6D88E3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Product view (1-3 kVA S)</a:t>
            </a:r>
          </a:p>
          <a:p>
            <a:endParaRPr lang="fr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132BC2-07F6-4285-83D3-6521A8FD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PowerValue 11T 1-10 kVA 1ph UPS</a:t>
            </a:r>
            <a:endParaRPr lang="pl-PL" dirty="0"/>
          </a:p>
        </p:txBody>
      </p:sp>
      <p:sp>
        <p:nvSpPr>
          <p:cNvPr id="13" name="TextBox 12"/>
          <p:cNvSpPr txBox="1"/>
          <p:nvPr/>
        </p:nvSpPr>
        <p:spPr bwMode="gray">
          <a:xfrm>
            <a:off x="4279456" y="5350130"/>
            <a:ext cx="915046" cy="52126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fr-CH" sz="1000" dirty="0"/>
              <a:t>1 kVA S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6984982" y="5321349"/>
            <a:ext cx="915046" cy="52126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fr-CH" sz="1000" dirty="0"/>
              <a:t>2 kVA S</a:t>
            </a:r>
          </a:p>
        </p:txBody>
      </p:sp>
      <p:sp>
        <p:nvSpPr>
          <p:cNvPr id="16" name="TextBox 15"/>
          <p:cNvSpPr txBox="1"/>
          <p:nvPr/>
        </p:nvSpPr>
        <p:spPr bwMode="gray">
          <a:xfrm>
            <a:off x="9906740" y="5253120"/>
            <a:ext cx="915046" cy="52126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fr-CH" sz="1000" dirty="0"/>
              <a:t>3 kVA S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840625"/>
              </p:ext>
            </p:extLst>
          </p:nvPr>
        </p:nvGraphicFramePr>
        <p:xfrm>
          <a:off x="428129" y="1617007"/>
          <a:ext cx="2469390" cy="4322583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1234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507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1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AC input 10 A</a:t>
                      </a:r>
                      <a:endParaRPr lang="en-US" sz="11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USB port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996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RS-232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Mini SNMP/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/AS400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5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EPO / dry input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6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AC output 10 A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7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AC input 16 A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8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AC output 20 A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EBM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connector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Output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breaker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GND contact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9" name="Oval 18"/>
          <p:cNvSpPr/>
          <p:nvPr/>
        </p:nvSpPr>
        <p:spPr bwMode="gray">
          <a:xfrm>
            <a:off x="4314335" y="5123737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1</a:t>
            </a:r>
            <a:endParaRPr lang="en-US" sz="1400" dirty="0" err="1"/>
          </a:p>
        </p:txBody>
      </p:sp>
      <p:sp>
        <p:nvSpPr>
          <p:cNvPr id="21" name="Oval 20"/>
          <p:cNvSpPr/>
          <p:nvPr/>
        </p:nvSpPr>
        <p:spPr bwMode="gray">
          <a:xfrm>
            <a:off x="6099323" y="4264897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7</a:t>
            </a:r>
            <a:endParaRPr lang="en-US" sz="1400" dirty="0" err="1"/>
          </a:p>
        </p:txBody>
      </p:sp>
      <p:sp>
        <p:nvSpPr>
          <p:cNvPr id="25" name="Oval 24"/>
          <p:cNvSpPr/>
          <p:nvPr/>
        </p:nvSpPr>
        <p:spPr bwMode="gray">
          <a:xfrm>
            <a:off x="9009697" y="410415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29" name="Oval 28"/>
          <p:cNvSpPr/>
          <p:nvPr/>
        </p:nvSpPr>
        <p:spPr bwMode="gray">
          <a:xfrm>
            <a:off x="6093111" y="3945388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32" name="TextBox 31"/>
          <p:cNvSpPr txBox="1"/>
          <p:nvPr/>
        </p:nvSpPr>
        <p:spPr bwMode="gray">
          <a:xfrm>
            <a:off x="6385437" y="4320431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9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sp>
        <p:nvSpPr>
          <p:cNvPr id="37" name="Oval 36"/>
          <p:cNvSpPr/>
          <p:nvPr/>
        </p:nvSpPr>
        <p:spPr bwMode="gray">
          <a:xfrm>
            <a:off x="5113969" y="229470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4</a:t>
            </a:r>
            <a:endParaRPr lang="en-US" sz="1400" dirty="0" err="1"/>
          </a:p>
        </p:txBody>
      </p:sp>
      <p:sp>
        <p:nvSpPr>
          <p:cNvPr id="39" name="Oval 38"/>
          <p:cNvSpPr/>
          <p:nvPr/>
        </p:nvSpPr>
        <p:spPr bwMode="gray">
          <a:xfrm>
            <a:off x="7707813" y="1810553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4</a:t>
            </a:r>
            <a:endParaRPr lang="en-US" sz="1400" dirty="0" err="1"/>
          </a:p>
        </p:txBody>
      </p:sp>
      <p:sp>
        <p:nvSpPr>
          <p:cNvPr id="41" name="Oval 40"/>
          <p:cNvSpPr/>
          <p:nvPr/>
        </p:nvSpPr>
        <p:spPr bwMode="gray">
          <a:xfrm>
            <a:off x="10609223" y="1764900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4</a:t>
            </a:r>
            <a:endParaRPr lang="en-US" sz="1400" dirty="0" err="1"/>
          </a:p>
        </p:txBody>
      </p:sp>
      <p:sp>
        <p:nvSpPr>
          <p:cNvPr id="47" name="Oval 46"/>
          <p:cNvSpPr/>
          <p:nvPr/>
        </p:nvSpPr>
        <p:spPr bwMode="gray">
          <a:xfrm>
            <a:off x="5139715" y="5114498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6</a:t>
            </a:r>
            <a:endParaRPr lang="en-US" sz="1400" dirty="0" err="1"/>
          </a:p>
        </p:txBody>
      </p:sp>
      <p:sp>
        <p:nvSpPr>
          <p:cNvPr id="50" name="Oval 49"/>
          <p:cNvSpPr/>
          <p:nvPr/>
        </p:nvSpPr>
        <p:spPr bwMode="gray">
          <a:xfrm>
            <a:off x="8394416" y="3832843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6</a:t>
            </a:r>
            <a:endParaRPr lang="en-US" sz="1400" dirty="0" err="1"/>
          </a:p>
        </p:txBody>
      </p:sp>
      <p:sp>
        <p:nvSpPr>
          <p:cNvPr id="52" name="Oval 51"/>
          <p:cNvSpPr/>
          <p:nvPr/>
        </p:nvSpPr>
        <p:spPr bwMode="gray">
          <a:xfrm>
            <a:off x="4275769" y="2284337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2</a:t>
            </a:r>
            <a:endParaRPr lang="en-US" sz="1400" dirty="0" err="1"/>
          </a:p>
        </p:txBody>
      </p:sp>
      <p:sp>
        <p:nvSpPr>
          <p:cNvPr id="56" name="Oval 55"/>
          <p:cNvSpPr/>
          <p:nvPr/>
        </p:nvSpPr>
        <p:spPr bwMode="gray">
          <a:xfrm>
            <a:off x="4571044" y="2284337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3</a:t>
            </a:r>
            <a:endParaRPr lang="en-US" sz="1400" dirty="0" err="1"/>
          </a:p>
        </p:txBody>
      </p:sp>
      <p:sp>
        <p:nvSpPr>
          <p:cNvPr id="65" name="Oval 64"/>
          <p:cNvSpPr/>
          <p:nvPr/>
        </p:nvSpPr>
        <p:spPr bwMode="gray">
          <a:xfrm>
            <a:off x="6667531" y="183232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2</a:t>
            </a:r>
            <a:endParaRPr lang="en-US" sz="1400" dirty="0" err="1"/>
          </a:p>
        </p:txBody>
      </p:sp>
      <p:sp>
        <p:nvSpPr>
          <p:cNvPr id="69" name="Oval 68"/>
          <p:cNvSpPr/>
          <p:nvPr/>
        </p:nvSpPr>
        <p:spPr bwMode="gray">
          <a:xfrm>
            <a:off x="6993038" y="182912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3</a:t>
            </a:r>
            <a:endParaRPr lang="en-US" sz="1400" dirty="0" err="1"/>
          </a:p>
        </p:txBody>
      </p:sp>
      <p:sp>
        <p:nvSpPr>
          <p:cNvPr id="71" name="Oval 70"/>
          <p:cNvSpPr/>
          <p:nvPr/>
        </p:nvSpPr>
        <p:spPr bwMode="gray">
          <a:xfrm>
            <a:off x="9570685" y="1764900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2</a:t>
            </a:r>
            <a:endParaRPr lang="en-US" sz="1400" dirty="0" err="1"/>
          </a:p>
        </p:txBody>
      </p:sp>
      <p:sp>
        <p:nvSpPr>
          <p:cNvPr id="75" name="Oval 74"/>
          <p:cNvSpPr/>
          <p:nvPr/>
        </p:nvSpPr>
        <p:spPr bwMode="gray">
          <a:xfrm>
            <a:off x="9906740" y="1764900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3</a:t>
            </a:r>
            <a:endParaRPr lang="en-US" sz="1400" dirty="0" err="1"/>
          </a:p>
        </p:txBody>
      </p:sp>
      <p:sp>
        <p:nvSpPr>
          <p:cNvPr id="79" name="Oval 78"/>
          <p:cNvSpPr/>
          <p:nvPr/>
        </p:nvSpPr>
        <p:spPr bwMode="gray">
          <a:xfrm>
            <a:off x="5646512" y="3350734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83" name="Oval 82"/>
          <p:cNvSpPr/>
          <p:nvPr/>
        </p:nvSpPr>
        <p:spPr bwMode="gray">
          <a:xfrm>
            <a:off x="11351066" y="4082142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93" name="Oval 92"/>
          <p:cNvSpPr/>
          <p:nvPr/>
        </p:nvSpPr>
        <p:spPr bwMode="gray">
          <a:xfrm>
            <a:off x="3775965" y="4050160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94" name="Oval 93"/>
          <p:cNvSpPr/>
          <p:nvPr/>
        </p:nvSpPr>
        <p:spPr bwMode="gray">
          <a:xfrm>
            <a:off x="8402169" y="301372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95" name="Oval 94"/>
          <p:cNvSpPr/>
          <p:nvPr/>
        </p:nvSpPr>
        <p:spPr bwMode="gray">
          <a:xfrm>
            <a:off x="8402169" y="4074872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97" name="TextBox 96"/>
          <p:cNvSpPr txBox="1"/>
          <p:nvPr/>
        </p:nvSpPr>
        <p:spPr bwMode="gray">
          <a:xfrm>
            <a:off x="3725326" y="3977549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10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 bwMode="gray">
          <a:xfrm>
            <a:off x="6074570" y="5947414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11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 bwMode="gray">
          <a:xfrm>
            <a:off x="10801438" y="4320848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10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 bwMode="gray">
          <a:xfrm>
            <a:off x="8378222" y="4016410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11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1B4540C-1113-4894-9C76-2D6C51EEEE45}"/>
              </a:ext>
            </a:extLst>
          </p:cNvPr>
          <p:cNvCxnSpPr>
            <a:cxnSpLocks/>
          </p:cNvCxnSpPr>
          <p:nvPr/>
        </p:nvCxnSpPr>
        <p:spPr bwMode="gray">
          <a:xfrm flipV="1">
            <a:off x="4371877" y="2451623"/>
            <a:ext cx="0" cy="51843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2060ADB-11B6-40C6-A012-88F6E462CAD4}"/>
              </a:ext>
            </a:extLst>
          </p:cNvPr>
          <p:cNvCxnSpPr>
            <a:cxnSpLocks/>
          </p:cNvCxnSpPr>
          <p:nvPr/>
        </p:nvCxnSpPr>
        <p:spPr bwMode="gray">
          <a:xfrm flipV="1">
            <a:off x="4667152" y="2441912"/>
            <a:ext cx="0" cy="51843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83390BF-B442-4845-BF82-F9FCE5A14CBB}"/>
              </a:ext>
            </a:extLst>
          </p:cNvPr>
          <p:cNvCxnSpPr>
            <a:cxnSpLocks/>
          </p:cNvCxnSpPr>
          <p:nvPr/>
        </p:nvCxnSpPr>
        <p:spPr bwMode="gray">
          <a:xfrm flipV="1">
            <a:off x="5210077" y="2451623"/>
            <a:ext cx="0" cy="51843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9FCE687-8161-4034-91A0-90DAD517C017}"/>
              </a:ext>
            </a:extLst>
          </p:cNvPr>
          <p:cNvCxnSpPr>
            <a:cxnSpLocks/>
          </p:cNvCxnSpPr>
          <p:nvPr/>
        </p:nvCxnSpPr>
        <p:spPr bwMode="gray">
          <a:xfrm flipV="1">
            <a:off x="4409879" y="4444083"/>
            <a:ext cx="0" cy="66117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A4EEF65-FAE8-4FB4-B03A-120FE7AFA3F0}"/>
              </a:ext>
            </a:extLst>
          </p:cNvPr>
          <p:cNvCxnSpPr>
            <a:cxnSpLocks/>
          </p:cNvCxnSpPr>
          <p:nvPr/>
        </p:nvCxnSpPr>
        <p:spPr bwMode="gray">
          <a:xfrm flipV="1">
            <a:off x="5252317" y="4444500"/>
            <a:ext cx="0" cy="660759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832E0BF-7F80-4798-A693-EE7C875E1B1B}"/>
              </a:ext>
            </a:extLst>
          </p:cNvPr>
          <p:cNvCxnSpPr>
            <a:cxnSpLocks/>
          </p:cNvCxnSpPr>
          <p:nvPr/>
        </p:nvCxnSpPr>
        <p:spPr bwMode="gray">
          <a:xfrm>
            <a:off x="3956010" y="4156046"/>
            <a:ext cx="45386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B5E49BBE-C934-4924-AAA4-69AC3FB3124D}"/>
              </a:ext>
            </a:extLst>
          </p:cNvPr>
          <p:cNvCxnSpPr/>
          <p:nvPr/>
        </p:nvCxnSpPr>
        <p:spPr bwMode="gray">
          <a:xfrm>
            <a:off x="5352858" y="3429000"/>
            <a:ext cx="31807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03">
            <a:extLst>
              <a:ext uri="{FF2B5EF4-FFF2-40B4-BE49-F238E27FC236}">
                <a16:creationId xmlns:a16="http://schemas.microsoft.com/office/drawing/2014/main" id="{472C0A76-4D5D-4863-AAED-842B99BC6656}"/>
              </a:ext>
            </a:extLst>
          </p:cNvPr>
          <p:cNvSpPr/>
          <p:nvPr/>
        </p:nvSpPr>
        <p:spPr bwMode="gray">
          <a:xfrm>
            <a:off x="4663478" y="5114498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4B78DF1-C8D6-46D9-ADED-F1C92718A3D6}"/>
              </a:ext>
            </a:extLst>
          </p:cNvPr>
          <p:cNvCxnSpPr>
            <a:cxnSpLocks/>
          </p:cNvCxnSpPr>
          <p:nvPr/>
        </p:nvCxnSpPr>
        <p:spPr bwMode="gray">
          <a:xfrm flipV="1">
            <a:off x="4763259" y="4546797"/>
            <a:ext cx="0" cy="60349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48205975-234F-4286-A96A-43E98FD8ADB5}"/>
              </a:ext>
            </a:extLst>
          </p:cNvPr>
          <p:cNvSpPr txBox="1"/>
          <p:nvPr/>
        </p:nvSpPr>
        <p:spPr bwMode="gray">
          <a:xfrm>
            <a:off x="4619455" y="5054972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11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541744BF-5020-4CA5-9357-D8425CA3BE69}"/>
              </a:ext>
            </a:extLst>
          </p:cNvPr>
          <p:cNvCxnSpPr>
            <a:cxnSpLocks/>
          </p:cNvCxnSpPr>
          <p:nvPr/>
        </p:nvCxnSpPr>
        <p:spPr bwMode="gray">
          <a:xfrm flipV="1">
            <a:off x="6763639" y="1964054"/>
            <a:ext cx="0" cy="51843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C9BFA82B-399A-405C-8732-D1CDCC846963}"/>
              </a:ext>
            </a:extLst>
          </p:cNvPr>
          <p:cNvCxnSpPr>
            <a:cxnSpLocks/>
          </p:cNvCxnSpPr>
          <p:nvPr/>
        </p:nvCxnSpPr>
        <p:spPr bwMode="gray">
          <a:xfrm flipV="1">
            <a:off x="7096760" y="1953682"/>
            <a:ext cx="0" cy="51843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56EC6EF4-96CF-489D-9B33-BE2ADAB69B7D}"/>
              </a:ext>
            </a:extLst>
          </p:cNvPr>
          <p:cNvCxnSpPr>
            <a:cxnSpLocks/>
          </p:cNvCxnSpPr>
          <p:nvPr/>
        </p:nvCxnSpPr>
        <p:spPr bwMode="gray">
          <a:xfrm flipV="1">
            <a:off x="7793048" y="1964053"/>
            <a:ext cx="0" cy="51843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EFD0CD3F-0FCE-4AEB-9EDD-F96279576D1B}"/>
              </a:ext>
            </a:extLst>
          </p:cNvPr>
          <p:cNvCxnSpPr>
            <a:cxnSpLocks/>
          </p:cNvCxnSpPr>
          <p:nvPr/>
        </p:nvCxnSpPr>
        <p:spPr bwMode="gray">
          <a:xfrm>
            <a:off x="6265146" y="4358786"/>
            <a:ext cx="49849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E57A60D-3A1D-4ECD-9398-5C5EF5E29E4B}"/>
              </a:ext>
            </a:extLst>
          </p:cNvPr>
          <p:cNvCxnSpPr>
            <a:cxnSpLocks/>
          </p:cNvCxnSpPr>
          <p:nvPr/>
        </p:nvCxnSpPr>
        <p:spPr bwMode="gray">
          <a:xfrm>
            <a:off x="7908435" y="3935785"/>
            <a:ext cx="49849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EC4E56A2-CF8F-431A-BDE8-024CB6030A2E}"/>
              </a:ext>
            </a:extLst>
          </p:cNvPr>
          <p:cNvCxnSpPr>
            <a:cxnSpLocks/>
          </p:cNvCxnSpPr>
          <p:nvPr/>
        </p:nvCxnSpPr>
        <p:spPr bwMode="gray">
          <a:xfrm>
            <a:off x="7934771" y="3082436"/>
            <a:ext cx="49849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61BA54F6-122F-4B58-B08E-42F426F54B73}"/>
              </a:ext>
            </a:extLst>
          </p:cNvPr>
          <p:cNvCxnSpPr>
            <a:cxnSpLocks/>
          </p:cNvCxnSpPr>
          <p:nvPr/>
        </p:nvCxnSpPr>
        <p:spPr bwMode="gray">
          <a:xfrm flipV="1">
            <a:off x="7618142" y="4156046"/>
            <a:ext cx="793799" cy="1538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64E178C8-5A21-49FA-A928-E99F085998BC}"/>
              </a:ext>
            </a:extLst>
          </p:cNvPr>
          <p:cNvCxnSpPr>
            <a:cxnSpLocks/>
          </p:cNvCxnSpPr>
          <p:nvPr/>
        </p:nvCxnSpPr>
        <p:spPr bwMode="gray">
          <a:xfrm>
            <a:off x="6258530" y="4017921"/>
            <a:ext cx="55737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EC831223-719B-4BE8-BD1D-77E40B4CA5A0}"/>
              </a:ext>
            </a:extLst>
          </p:cNvPr>
          <p:cNvSpPr txBox="1"/>
          <p:nvPr/>
        </p:nvSpPr>
        <p:spPr bwMode="gray">
          <a:xfrm>
            <a:off x="5628468" y="3281073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DD3546A-F5F8-48F4-B676-FB270AF6DDD8}"/>
              </a:ext>
            </a:extLst>
          </p:cNvPr>
          <p:cNvSpPr txBox="1"/>
          <p:nvPr/>
        </p:nvSpPr>
        <p:spPr bwMode="gray">
          <a:xfrm>
            <a:off x="8382802" y="2943042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5B3C136-801E-446D-A8FF-BDC226EFAE59}"/>
              </a:ext>
            </a:extLst>
          </p:cNvPr>
          <p:cNvSpPr txBox="1"/>
          <p:nvPr/>
        </p:nvSpPr>
        <p:spPr bwMode="gray">
          <a:xfrm>
            <a:off x="6052307" y="3883527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10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8ABDF41B-D2AF-4A3B-87F4-7D1BF2415949}"/>
              </a:ext>
            </a:extLst>
          </p:cNvPr>
          <p:cNvCxnSpPr>
            <a:cxnSpLocks/>
          </p:cNvCxnSpPr>
          <p:nvPr/>
        </p:nvCxnSpPr>
        <p:spPr bwMode="gray">
          <a:xfrm flipV="1">
            <a:off x="9666792" y="1895758"/>
            <a:ext cx="0" cy="586729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0A733A0-2816-4831-994E-38D09B5102D1}"/>
              </a:ext>
            </a:extLst>
          </p:cNvPr>
          <p:cNvCxnSpPr>
            <a:cxnSpLocks/>
          </p:cNvCxnSpPr>
          <p:nvPr/>
        </p:nvCxnSpPr>
        <p:spPr bwMode="gray">
          <a:xfrm flipV="1">
            <a:off x="10002848" y="1904443"/>
            <a:ext cx="0" cy="578044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5A7567D1-55CB-4160-B72B-0C7F67524B45}"/>
              </a:ext>
            </a:extLst>
          </p:cNvPr>
          <p:cNvCxnSpPr>
            <a:cxnSpLocks/>
          </p:cNvCxnSpPr>
          <p:nvPr/>
        </p:nvCxnSpPr>
        <p:spPr bwMode="gray">
          <a:xfrm flipV="1">
            <a:off x="10707698" y="1870165"/>
            <a:ext cx="0" cy="51843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0A3D643B-7B66-4E30-A286-9F63CEA571DA}"/>
              </a:ext>
            </a:extLst>
          </p:cNvPr>
          <p:cNvCxnSpPr>
            <a:cxnSpLocks/>
          </p:cNvCxnSpPr>
          <p:nvPr/>
        </p:nvCxnSpPr>
        <p:spPr bwMode="gray">
          <a:xfrm>
            <a:off x="9151930" y="4458536"/>
            <a:ext cx="49849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FEF18940-6403-4B83-BD5F-294CB8334028}"/>
              </a:ext>
            </a:extLst>
          </p:cNvPr>
          <p:cNvCxnSpPr>
            <a:cxnSpLocks/>
          </p:cNvCxnSpPr>
          <p:nvPr/>
        </p:nvCxnSpPr>
        <p:spPr bwMode="gray">
          <a:xfrm>
            <a:off x="9161456" y="4224853"/>
            <a:ext cx="54611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E849C76C-93B1-4CAA-AADF-345BA9EC42B5}"/>
              </a:ext>
            </a:extLst>
          </p:cNvPr>
          <p:cNvCxnSpPr>
            <a:cxnSpLocks/>
          </p:cNvCxnSpPr>
          <p:nvPr/>
        </p:nvCxnSpPr>
        <p:spPr bwMode="gray">
          <a:xfrm>
            <a:off x="10920112" y="3898599"/>
            <a:ext cx="49849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56B9A9D4-D394-4B10-A7D2-3A98456607D6}"/>
              </a:ext>
            </a:extLst>
          </p:cNvPr>
          <p:cNvCxnSpPr>
            <a:cxnSpLocks/>
          </p:cNvCxnSpPr>
          <p:nvPr/>
        </p:nvCxnSpPr>
        <p:spPr bwMode="gray">
          <a:xfrm>
            <a:off x="10920111" y="3033615"/>
            <a:ext cx="49849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D5A1BCA9-F06F-40DD-8113-588B739E27C9}"/>
              </a:ext>
            </a:extLst>
          </p:cNvPr>
          <p:cNvCxnSpPr>
            <a:cxnSpLocks/>
          </p:cNvCxnSpPr>
          <p:nvPr/>
        </p:nvCxnSpPr>
        <p:spPr bwMode="gray">
          <a:xfrm>
            <a:off x="10552191" y="4163739"/>
            <a:ext cx="866414" cy="769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BBBA97F0-3F74-4574-9D68-283AFA95C280}"/>
              </a:ext>
            </a:extLst>
          </p:cNvPr>
          <p:cNvSpPr/>
          <p:nvPr/>
        </p:nvSpPr>
        <p:spPr bwMode="gray">
          <a:xfrm>
            <a:off x="9011565" y="435901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7</a:t>
            </a:r>
            <a:endParaRPr lang="en-US" sz="1400" dirty="0" err="1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EF80046E-94B8-4690-ABF7-DABA72E93251}"/>
              </a:ext>
            </a:extLst>
          </p:cNvPr>
          <p:cNvSpPr/>
          <p:nvPr/>
        </p:nvSpPr>
        <p:spPr bwMode="gray">
          <a:xfrm>
            <a:off x="11351066" y="2972805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489F94D9-C3AA-448D-99C9-B9A8A1B4181C}"/>
              </a:ext>
            </a:extLst>
          </p:cNvPr>
          <p:cNvSpPr/>
          <p:nvPr/>
        </p:nvSpPr>
        <p:spPr bwMode="gray">
          <a:xfrm>
            <a:off x="11357924" y="3804710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6</a:t>
            </a:r>
            <a:endParaRPr lang="en-US" sz="1400" dirty="0" err="1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0DE42E6-C2CF-421B-AE08-C3988AF2BAF0}"/>
              </a:ext>
            </a:extLst>
          </p:cNvPr>
          <p:cNvSpPr txBox="1"/>
          <p:nvPr/>
        </p:nvSpPr>
        <p:spPr bwMode="gray">
          <a:xfrm>
            <a:off x="11308701" y="4007179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11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008ED2E-D1DC-45F3-B02A-88D00D952784}"/>
              </a:ext>
            </a:extLst>
          </p:cNvPr>
          <p:cNvSpPr txBox="1"/>
          <p:nvPr/>
        </p:nvSpPr>
        <p:spPr bwMode="gray">
          <a:xfrm>
            <a:off x="11351066" y="2905213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4EC30854-D265-429B-9A86-32AF2B049309}"/>
              </a:ext>
            </a:extLst>
          </p:cNvPr>
          <p:cNvSpPr txBox="1"/>
          <p:nvPr/>
        </p:nvSpPr>
        <p:spPr bwMode="gray">
          <a:xfrm>
            <a:off x="8967969" y="4052379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10</a:t>
            </a:r>
            <a:endParaRPr lang="en-US" sz="105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25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CBB20-4C28-40D0-9F49-9F09AA9995C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A24D3-8188-46E0-AD0E-F9E6D88E3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Product view (6-10 kVA)</a:t>
            </a:r>
          </a:p>
          <a:p>
            <a:endParaRPr lang="fr-CH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132BC2-07F6-4285-83D3-6521A8FD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PowerValue 11T 1-10 kVA 1ph UPS</a:t>
            </a:r>
            <a:endParaRPr lang="pl-PL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578557"/>
              </p:ext>
            </p:extLst>
          </p:nvPr>
        </p:nvGraphicFramePr>
        <p:xfrm>
          <a:off x="473107" y="1470692"/>
          <a:ext cx="3486076" cy="4507141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982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3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796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1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SNMP/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/AS400</a:t>
                      </a:r>
                      <a:endParaRPr lang="fr-CH" sz="11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USB port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RS-232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250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Reserved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 for future use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EBM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connector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Dry in / out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Parallel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 port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EPO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MBP switch</a:t>
                      </a:r>
                      <a:endParaRPr lang="en-US" sz="11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Input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breaker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I/O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terminals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245" name="Group 244"/>
          <p:cNvGrpSpPr/>
          <p:nvPr/>
        </p:nvGrpSpPr>
        <p:grpSpPr>
          <a:xfrm>
            <a:off x="5857304" y="1290349"/>
            <a:ext cx="6446492" cy="4362696"/>
            <a:chOff x="2795060" y="1147430"/>
            <a:chExt cx="6446492" cy="4362696"/>
          </a:xfrm>
        </p:grpSpPr>
        <p:sp>
          <p:nvSpPr>
            <p:cNvPr id="80" name="Oval 79"/>
            <p:cNvSpPr/>
            <p:nvPr/>
          </p:nvSpPr>
          <p:spPr bwMode="gray">
            <a:xfrm>
              <a:off x="6875467" y="2356184"/>
              <a:ext cx="192215" cy="1877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050" dirty="0"/>
                <a:t>1</a:t>
              </a:r>
              <a:endParaRPr lang="en-US" sz="1400" dirty="0" err="1"/>
            </a:p>
          </p:txBody>
        </p:sp>
        <p:sp>
          <p:nvSpPr>
            <p:cNvPr id="126" name="Oval 125"/>
            <p:cNvSpPr/>
            <p:nvPr/>
          </p:nvSpPr>
          <p:spPr bwMode="gray">
            <a:xfrm>
              <a:off x="2996404" y="1147430"/>
              <a:ext cx="192215" cy="1877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050" dirty="0"/>
                <a:t>2</a:t>
              </a:r>
              <a:endParaRPr lang="en-US" sz="1400" dirty="0" err="1"/>
            </a:p>
          </p:txBody>
        </p:sp>
        <p:sp>
          <p:nvSpPr>
            <p:cNvPr id="128" name="Oval 127"/>
            <p:cNvSpPr/>
            <p:nvPr/>
          </p:nvSpPr>
          <p:spPr bwMode="gray">
            <a:xfrm>
              <a:off x="2795060" y="1147430"/>
              <a:ext cx="192215" cy="1877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050" dirty="0"/>
                <a:t>3</a:t>
              </a:r>
              <a:endParaRPr lang="en-US" sz="1400" dirty="0" err="1"/>
            </a:p>
          </p:txBody>
        </p:sp>
        <p:sp>
          <p:nvSpPr>
            <p:cNvPr id="157" name="Oval 156"/>
            <p:cNvSpPr/>
            <p:nvPr/>
          </p:nvSpPr>
          <p:spPr bwMode="gray">
            <a:xfrm>
              <a:off x="6463320" y="2348937"/>
              <a:ext cx="192215" cy="1877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050" dirty="0"/>
                <a:t>5</a:t>
              </a:r>
              <a:endParaRPr lang="en-US" sz="1400" dirty="0" err="1"/>
            </a:p>
          </p:txBody>
        </p:sp>
        <p:sp>
          <p:nvSpPr>
            <p:cNvPr id="183" name="Oval 182"/>
            <p:cNvSpPr/>
            <p:nvPr/>
          </p:nvSpPr>
          <p:spPr bwMode="gray">
            <a:xfrm>
              <a:off x="7424931" y="4403967"/>
              <a:ext cx="192215" cy="1877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050" dirty="0"/>
                <a:t>6</a:t>
              </a:r>
              <a:endParaRPr lang="en-US" sz="1400" dirty="0" err="1"/>
            </a:p>
          </p:txBody>
        </p:sp>
        <p:sp>
          <p:nvSpPr>
            <p:cNvPr id="220" name="TextBox 219"/>
            <p:cNvSpPr txBox="1"/>
            <p:nvPr/>
          </p:nvSpPr>
          <p:spPr bwMode="gray">
            <a:xfrm>
              <a:off x="8873631" y="5262822"/>
              <a:ext cx="367921" cy="247304"/>
            </a:xfrm>
            <a:prstGeom prst="rect">
              <a:avLst/>
            </a:prstGeom>
            <a:noFill/>
          </p:spPr>
          <p:txBody>
            <a:bodyPr wrap="square" lIns="72000" tIns="72000" rIns="72000" bIns="72000" rtlCol="0">
              <a:noAutofit/>
            </a:bodyPr>
            <a:lstStyle/>
            <a:p>
              <a:r>
                <a:rPr lang="fr-CH" sz="1050" dirty="0">
                  <a:solidFill>
                    <a:schemeClr val="bg1"/>
                  </a:solidFill>
                </a:rPr>
                <a:t>10</a:t>
              </a:r>
              <a:endParaRPr lang="en-US" sz="1050" dirty="0" err="1">
                <a:solidFill>
                  <a:schemeClr val="bg1"/>
                </a:solidFill>
              </a:endParaRPr>
            </a:p>
          </p:txBody>
        </p:sp>
      </p:grpSp>
      <p:sp>
        <p:nvSpPr>
          <p:cNvPr id="248" name="TextBox 247"/>
          <p:cNvSpPr txBox="1"/>
          <p:nvPr/>
        </p:nvSpPr>
        <p:spPr bwMode="gray">
          <a:xfrm>
            <a:off x="9039013" y="5541643"/>
            <a:ext cx="915046" cy="52126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fr-CH" sz="1000" dirty="0"/>
              <a:t>6 kVA S/</a:t>
            </a:r>
          </a:p>
          <a:p>
            <a:pPr algn="ctr"/>
            <a:r>
              <a:rPr lang="fr-CH" sz="1000" dirty="0"/>
              <a:t>10 kVA S</a:t>
            </a:r>
          </a:p>
          <a:p>
            <a:pPr algn="ctr"/>
            <a:endParaRPr lang="fr-CH" sz="1000" dirty="0"/>
          </a:p>
        </p:txBody>
      </p:sp>
      <p:sp>
        <p:nvSpPr>
          <p:cNvPr id="254" name="Oval 253"/>
          <p:cNvSpPr/>
          <p:nvPr/>
        </p:nvSpPr>
        <p:spPr bwMode="gray">
          <a:xfrm>
            <a:off x="10481423" y="5053943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5A3DC6-D321-4422-8D31-FC986CEC8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736" y="1619097"/>
            <a:ext cx="1532462" cy="4090116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54ECAB85-7977-47E6-9D26-6A273037C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416" y="2943589"/>
            <a:ext cx="1576942" cy="2598054"/>
          </a:xfrm>
          <a:prstGeom prst="rect">
            <a:avLst/>
          </a:prstGeom>
        </p:spPr>
      </p:pic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2D7A3DA5-5422-4B3A-90B2-0876D4C32055}"/>
              </a:ext>
            </a:extLst>
          </p:cNvPr>
          <p:cNvCxnSpPr/>
          <p:nvPr/>
        </p:nvCxnSpPr>
        <p:spPr bwMode="gray">
          <a:xfrm flipV="1">
            <a:off x="5915705" y="1453283"/>
            <a:ext cx="0" cy="42454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08DB64F5-AE17-4309-8F5E-1796DDE9E32F}"/>
              </a:ext>
            </a:extLst>
          </p:cNvPr>
          <p:cNvCxnSpPr/>
          <p:nvPr/>
        </p:nvCxnSpPr>
        <p:spPr bwMode="gray">
          <a:xfrm flipV="1">
            <a:off x="6138699" y="1472317"/>
            <a:ext cx="0" cy="42454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7BE9F682-8E30-45EB-A794-3B9C7F433CD9}"/>
              </a:ext>
            </a:extLst>
          </p:cNvPr>
          <p:cNvCxnSpPr/>
          <p:nvPr/>
        </p:nvCxnSpPr>
        <p:spPr bwMode="gray">
          <a:xfrm flipV="1">
            <a:off x="6662996" y="1469835"/>
            <a:ext cx="0" cy="42454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FBF2C9DE-3C74-4C95-9D6F-DCA1BE4EC0BC}"/>
              </a:ext>
            </a:extLst>
          </p:cNvPr>
          <p:cNvCxnSpPr>
            <a:cxnSpLocks/>
          </p:cNvCxnSpPr>
          <p:nvPr/>
        </p:nvCxnSpPr>
        <p:spPr bwMode="gray">
          <a:xfrm flipH="1">
            <a:off x="6582243" y="2144797"/>
            <a:ext cx="50227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92E283F-0B30-48D0-88E2-2F65E10B42E1}"/>
              </a:ext>
            </a:extLst>
          </p:cNvPr>
          <p:cNvCxnSpPr>
            <a:cxnSpLocks/>
          </p:cNvCxnSpPr>
          <p:nvPr/>
        </p:nvCxnSpPr>
        <p:spPr bwMode="gray">
          <a:xfrm flipH="1">
            <a:off x="6664579" y="2983958"/>
            <a:ext cx="419941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C6566896-78C5-4624-8AD6-10A2EF3BC83F}"/>
              </a:ext>
            </a:extLst>
          </p:cNvPr>
          <p:cNvCxnSpPr>
            <a:cxnSpLocks/>
          </p:cNvCxnSpPr>
          <p:nvPr/>
        </p:nvCxnSpPr>
        <p:spPr bwMode="gray">
          <a:xfrm flipH="1" flipV="1">
            <a:off x="5483305" y="3027142"/>
            <a:ext cx="836645" cy="962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43EBE5D8-4FE9-482C-92A1-A39F75804FBA}"/>
              </a:ext>
            </a:extLst>
          </p:cNvPr>
          <p:cNvCxnSpPr>
            <a:cxnSpLocks/>
          </p:cNvCxnSpPr>
          <p:nvPr/>
        </p:nvCxnSpPr>
        <p:spPr bwMode="gray">
          <a:xfrm flipH="1">
            <a:off x="6485556" y="3350916"/>
            <a:ext cx="59896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Oval 171">
            <a:extLst>
              <a:ext uri="{FF2B5EF4-FFF2-40B4-BE49-F238E27FC236}">
                <a16:creationId xmlns:a16="http://schemas.microsoft.com/office/drawing/2014/main" id="{89FBD94C-0280-43D3-8251-3A6D592AA0E2}"/>
              </a:ext>
            </a:extLst>
          </p:cNvPr>
          <p:cNvSpPr/>
          <p:nvPr/>
        </p:nvSpPr>
        <p:spPr bwMode="gray">
          <a:xfrm>
            <a:off x="6582243" y="1317141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1</a:t>
            </a:r>
            <a:endParaRPr lang="en-US" sz="1400" dirty="0" err="1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4378454E-6E5F-4AFE-B01A-2A857DEFD96F}"/>
              </a:ext>
            </a:extLst>
          </p:cNvPr>
          <p:cNvSpPr/>
          <p:nvPr/>
        </p:nvSpPr>
        <p:spPr bwMode="gray">
          <a:xfrm>
            <a:off x="7037632" y="2042041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8</a:t>
            </a:r>
            <a:endParaRPr lang="en-US" sz="1400" dirty="0" err="1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1789B7B1-308F-477C-9B1B-2B00ABD95C81}"/>
              </a:ext>
            </a:extLst>
          </p:cNvPr>
          <p:cNvSpPr/>
          <p:nvPr/>
        </p:nvSpPr>
        <p:spPr bwMode="gray">
          <a:xfrm>
            <a:off x="5344617" y="2933253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1816F68-70A6-4ECC-A80F-FA7014DD1EA3}"/>
              </a:ext>
            </a:extLst>
          </p:cNvPr>
          <p:cNvSpPr txBox="1"/>
          <p:nvPr/>
        </p:nvSpPr>
        <p:spPr bwMode="gray">
          <a:xfrm>
            <a:off x="5290161" y="2872035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10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FA674270-32CC-49EA-9A8C-E1A055B1FD25}"/>
              </a:ext>
            </a:extLst>
          </p:cNvPr>
          <p:cNvSpPr/>
          <p:nvPr/>
        </p:nvSpPr>
        <p:spPr bwMode="gray">
          <a:xfrm>
            <a:off x="7069892" y="3257027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603020A-6549-4049-856F-25E8FD4FB1F0}"/>
              </a:ext>
            </a:extLst>
          </p:cNvPr>
          <p:cNvSpPr txBox="1"/>
          <p:nvPr/>
        </p:nvSpPr>
        <p:spPr bwMode="gray">
          <a:xfrm>
            <a:off x="7025636" y="3179881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11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CD8E0A0A-1931-4EA3-8679-F145EB538AF1}"/>
              </a:ext>
            </a:extLst>
          </p:cNvPr>
          <p:cNvSpPr/>
          <p:nvPr/>
        </p:nvSpPr>
        <p:spPr bwMode="gray">
          <a:xfrm>
            <a:off x="7069892" y="2901798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6</a:t>
            </a:r>
            <a:endParaRPr lang="en-US" sz="1400" dirty="0" err="1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63B904A-4462-4028-9107-E12485CEBA28}"/>
              </a:ext>
            </a:extLst>
          </p:cNvPr>
          <p:cNvSpPr txBox="1"/>
          <p:nvPr/>
        </p:nvSpPr>
        <p:spPr bwMode="gray">
          <a:xfrm>
            <a:off x="5849739" y="5564297"/>
            <a:ext cx="915046" cy="52126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fr-CH" sz="1000" dirty="0"/>
              <a:t>6 kVA B</a:t>
            </a:r>
          </a:p>
          <a:p>
            <a:pPr algn="ctr"/>
            <a:r>
              <a:rPr lang="fr-CH" sz="1000" dirty="0"/>
              <a:t>10 kVA B</a:t>
            </a:r>
          </a:p>
          <a:p>
            <a:pPr algn="ctr"/>
            <a:endParaRPr lang="fr-CH" sz="1000" dirty="0"/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4F43E0D-85E9-4D74-9B4C-933A4E076092}"/>
              </a:ext>
            </a:extLst>
          </p:cNvPr>
          <p:cNvCxnSpPr>
            <a:cxnSpLocks/>
          </p:cNvCxnSpPr>
          <p:nvPr/>
        </p:nvCxnSpPr>
        <p:spPr bwMode="gray">
          <a:xfrm flipV="1">
            <a:off x="9065850" y="2657475"/>
            <a:ext cx="0" cy="522407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485C6779-09FD-4EC5-8090-3EA05078ED26}"/>
              </a:ext>
            </a:extLst>
          </p:cNvPr>
          <p:cNvCxnSpPr>
            <a:cxnSpLocks/>
          </p:cNvCxnSpPr>
          <p:nvPr/>
        </p:nvCxnSpPr>
        <p:spPr bwMode="gray">
          <a:xfrm flipV="1">
            <a:off x="9313500" y="2657475"/>
            <a:ext cx="0" cy="522407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B1B67727-79BF-4B7E-9093-1EA48894C217}"/>
              </a:ext>
            </a:extLst>
          </p:cNvPr>
          <p:cNvCxnSpPr>
            <a:cxnSpLocks/>
          </p:cNvCxnSpPr>
          <p:nvPr/>
        </p:nvCxnSpPr>
        <p:spPr bwMode="gray">
          <a:xfrm flipV="1">
            <a:off x="9589725" y="2657475"/>
            <a:ext cx="0" cy="522407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9C90C452-FAB5-4295-86BE-466296E23E14}"/>
              </a:ext>
            </a:extLst>
          </p:cNvPr>
          <p:cNvCxnSpPr>
            <a:cxnSpLocks/>
          </p:cNvCxnSpPr>
          <p:nvPr/>
        </p:nvCxnSpPr>
        <p:spPr bwMode="gray">
          <a:xfrm flipV="1">
            <a:off x="10018350" y="2657475"/>
            <a:ext cx="0" cy="522407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3F142E47-CB2D-4462-B230-DC6FE8F9334E}"/>
              </a:ext>
            </a:extLst>
          </p:cNvPr>
          <p:cNvCxnSpPr>
            <a:cxnSpLocks/>
          </p:cNvCxnSpPr>
          <p:nvPr/>
        </p:nvCxnSpPr>
        <p:spPr bwMode="gray">
          <a:xfrm flipH="1">
            <a:off x="9839467" y="3585578"/>
            <a:ext cx="73494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FD38CA5B-1524-41F1-BED3-3C77E380E002}"/>
              </a:ext>
            </a:extLst>
          </p:cNvPr>
          <p:cNvCxnSpPr>
            <a:cxnSpLocks/>
          </p:cNvCxnSpPr>
          <p:nvPr/>
        </p:nvCxnSpPr>
        <p:spPr bwMode="gray">
          <a:xfrm flipH="1">
            <a:off x="10023047" y="4666501"/>
            <a:ext cx="48483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0AFF98E3-D64C-45E0-885A-92C4BBBFF8EC}"/>
              </a:ext>
            </a:extLst>
          </p:cNvPr>
          <p:cNvCxnSpPr>
            <a:cxnSpLocks/>
          </p:cNvCxnSpPr>
          <p:nvPr/>
        </p:nvCxnSpPr>
        <p:spPr bwMode="gray">
          <a:xfrm flipH="1">
            <a:off x="8622751" y="4676121"/>
            <a:ext cx="100519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AB723AB5-1C92-40F0-B5D1-0C0E9B810160}"/>
              </a:ext>
            </a:extLst>
          </p:cNvPr>
          <p:cNvCxnSpPr>
            <a:cxnSpLocks/>
          </p:cNvCxnSpPr>
          <p:nvPr/>
        </p:nvCxnSpPr>
        <p:spPr bwMode="gray">
          <a:xfrm flipH="1">
            <a:off x="9772935" y="5138153"/>
            <a:ext cx="801481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Oval 202">
            <a:extLst>
              <a:ext uri="{FF2B5EF4-FFF2-40B4-BE49-F238E27FC236}">
                <a16:creationId xmlns:a16="http://schemas.microsoft.com/office/drawing/2014/main" id="{D8918D26-96C6-48C3-825B-417D93E6C445}"/>
              </a:ext>
            </a:extLst>
          </p:cNvPr>
          <p:cNvSpPr/>
          <p:nvPr/>
        </p:nvSpPr>
        <p:spPr bwMode="gray">
          <a:xfrm>
            <a:off x="9240952" y="2493506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2</a:t>
            </a:r>
            <a:endParaRPr lang="en-US" sz="1400" dirty="0" err="1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73BD8274-5F29-4656-B21D-1A45BAEA2301}"/>
              </a:ext>
            </a:extLst>
          </p:cNvPr>
          <p:cNvSpPr/>
          <p:nvPr/>
        </p:nvSpPr>
        <p:spPr bwMode="gray">
          <a:xfrm>
            <a:off x="8991251" y="2497936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3</a:t>
            </a:r>
            <a:endParaRPr lang="en-US" sz="1400" dirty="0" err="1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5B580791-2DD1-49FA-88C8-53131E66E7B0}"/>
              </a:ext>
            </a:extLst>
          </p:cNvPr>
          <p:cNvSpPr/>
          <p:nvPr/>
        </p:nvSpPr>
        <p:spPr bwMode="gray">
          <a:xfrm>
            <a:off x="10507883" y="3491689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050" dirty="0"/>
              <a:t>8</a:t>
            </a:r>
            <a:endParaRPr lang="en-US" sz="1400" dirty="0" err="1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6461F7D3-9FA2-4BE2-B7BA-CD0AA6014698}"/>
              </a:ext>
            </a:extLst>
          </p:cNvPr>
          <p:cNvSpPr/>
          <p:nvPr/>
        </p:nvSpPr>
        <p:spPr bwMode="gray">
          <a:xfrm>
            <a:off x="8451244" y="4581048"/>
            <a:ext cx="192215" cy="187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27BFE344-7E03-4B41-A85D-136F287EBA1C}"/>
              </a:ext>
            </a:extLst>
          </p:cNvPr>
          <p:cNvSpPr txBox="1"/>
          <p:nvPr/>
        </p:nvSpPr>
        <p:spPr bwMode="gray">
          <a:xfrm>
            <a:off x="10440067" y="4994417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11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D916CADD-E11C-488F-877D-21B47D968D66}"/>
              </a:ext>
            </a:extLst>
          </p:cNvPr>
          <p:cNvSpPr txBox="1"/>
          <p:nvPr/>
        </p:nvSpPr>
        <p:spPr bwMode="gray">
          <a:xfrm>
            <a:off x="8388057" y="4521522"/>
            <a:ext cx="367921" cy="2473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fr-CH" sz="1050" dirty="0">
                <a:solidFill>
                  <a:schemeClr val="bg1"/>
                </a:solidFill>
              </a:rPr>
              <a:t>10</a:t>
            </a:r>
            <a:endParaRPr lang="en-US" sz="105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86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CBB20-4C28-40D0-9F49-9F09AA9995C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A24D3-8188-46E0-AD0E-F9E6D88E3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Technical specifications (1-3 kVA)</a:t>
            </a:r>
          </a:p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132BC2-07F6-4285-83D3-6521A8FD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PowerValue 11T 1-10 kVA 1ph UPS</a:t>
            </a:r>
            <a:endParaRPr lang="pl-PL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FCF9C16-CF7A-46C3-9848-12EA5A91C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53254"/>
              </p:ext>
            </p:extLst>
          </p:nvPr>
        </p:nvGraphicFramePr>
        <p:xfrm>
          <a:off x="333264" y="1425678"/>
          <a:ext cx="9971580" cy="4873042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2228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2375">
                  <a:extLst>
                    <a:ext uri="{9D8B030D-6E8A-4147-A177-3AD203B41FA5}">
                      <a16:colId xmlns:a16="http://schemas.microsoft.com/office/drawing/2014/main" val="3388099166"/>
                    </a:ext>
                  </a:extLst>
                </a:gridCol>
                <a:gridCol w="2697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2164">
                <a:tc>
                  <a:txBody>
                    <a:bodyPr/>
                    <a:lstStyle/>
                    <a:p>
                      <a:pPr algn="l"/>
                      <a:r>
                        <a:rPr lang="en-US" sz="900" noProof="0" dirty="0"/>
                        <a:t>UPS</a:t>
                      </a:r>
                      <a:endParaRPr lang="en-US" sz="900" b="0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900" noProof="0" dirty="0"/>
                        <a:t>1kVA B</a:t>
                      </a:r>
                      <a:r>
                        <a:rPr lang="fr-CH" sz="900" baseline="0" noProof="0" dirty="0"/>
                        <a:t> / S</a:t>
                      </a:r>
                      <a:endParaRPr lang="en-US" sz="900" b="0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900" b="1" kern="1200" noProof="0" dirty="0">
                          <a:solidFill>
                            <a:schemeClr val="tx2"/>
                          </a:solidFill>
                        </a:rPr>
                        <a:t>2kVA B</a:t>
                      </a:r>
                      <a:r>
                        <a:rPr lang="fr-CH" sz="900" b="1" kern="1200" baseline="0" noProof="0" dirty="0">
                          <a:solidFill>
                            <a:schemeClr val="tx2"/>
                          </a:solidFill>
                        </a:rPr>
                        <a:t> / S</a:t>
                      </a:r>
                      <a:endParaRPr lang="en-US" sz="900" b="0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900" b="1" kern="1200" noProof="0" dirty="0">
                          <a:solidFill>
                            <a:schemeClr val="tx2"/>
                          </a:solidFill>
                        </a:rPr>
                        <a:t>3kVA B</a:t>
                      </a:r>
                      <a:r>
                        <a:rPr lang="fr-CH" sz="900" b="1" kern="1200" baseline="0" noProof="0" dirty="0">
                          <a:solidFill>
                            <a:schemeClr val="tx2"/>
                          </a:solidFill>
                        </a:rPr>
                        <a:t> / S</a:t>
                      </a:r>
                      <a:endParaRPr lang="en-US" sz="900" b="0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Rated</a:t>
                      </a: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power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900 W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1’800W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2’700W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113146790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Output power factor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0.9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0.9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0.9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939589700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Parallelable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No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No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No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173732596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Internal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batteries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 x 12v 9ah</a:t>
                      </a:r>
                      <a:endParaRPr lang="fr-CH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 x 12v 9Ah</a:t>
                      </a:r>
                      <a:endParaRPr lang="fr-CH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 x 12v 9Ah</a:t>
                      </a:r>
                      <a:endParaRPr lang="fr-CH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504649321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Nominal input voltage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220-230-240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Vac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220-230-240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Vac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220-230-240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Vac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917148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Input voltage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tolerance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135-300 Vac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135-300 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135-300 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THDi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&lt;12% (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linear</a:t>
                      </a: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)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&lt;12 % (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linear</a:t>
                      </a: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)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&lt;12% (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linear</a:t>
                      </a: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)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Input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</a:t>
                      </a:r>
                      <a:r>
                        <a:rPr lang="fr-CH" sz="700" b="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frequency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range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46-55 Hz 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45-55 Hz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45-55 Hz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967705290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Input power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factor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≥0.99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≥0.99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≥0.99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893719144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Rated</a:t>
                      </a: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output voltage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220-230-240 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220-230-240 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220-230-240 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872641278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Output voltage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tolerance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± 1 %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± 1 %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± 1 %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251034019"/>
                  </a:ext>
                </a:extLst>
              </a:tr>
              <a:tr h="226504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THDv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&lt;3%</a:t>
                      </a:r>
                      <a:r>
                        <a:rPr lang="en-US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(linear lode), </a:t>
                      </a:r>
                    </a:p>
                    <a:p>
                      <a:pPr algn="l"/>
                      <a:r>
                        <a:rPr lang="en-US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&lt;6% (non linear load)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&lt;3%</a:t>
                      </a:r>
                      <a:r>
                        <a:rPr lang="en-US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(linear lode), </a:t>
                      </a:r>
                    </a:p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&lt;6% (non linear load)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&lt;3%</a:t>
                      </a:r>
                      <a:r>
                        <a:rPr lang="en-US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 (linear lode), </a:t>
                      </a:r>
                    </a:p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AFAFA"/>
                          </a:highlight>
                        </a:rPr>
                        <a:t>&lt;6% (non linear load)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379634406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Overload</a:t>
                      </a:r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</a:t>
                      </a:r>
                      <a:r>
                        <a:rPr lang="fr-CH" sz="700" b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capability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130%-150% </a:t>
                      </a:r>
                      <a:r>
                        <a:rPr lang="fr-CH" sz="700" b="0" kern="120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  : 3 sec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  <a:p>
                      <a:pPr algn="l"/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110% - 130%  </a:t>
                      </a:r>
                      <a:r>
                        <a:rPr lang="fr-CH" sz="700" b="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 : 10 sec</a:t>
                      </a:r>
                    </a:p>
                    <a:p>
                      <a:pPr algn="l"/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105% - 110%  </a:t>
                      </a:r>
                      <a:r>
                        <a:rPr lang="fr-CH" sz="700" b="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:  10 min</a:t>
                      </a:r>
                      <a:endParaRPr lang="fr-CH" sz="700" b="0" baseline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130%-150% </a:t>
                      </a:r>
                      <a:r>
                        <a:rPr lang="fr-CH" sz="700" b="0" kern="120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  : 3 sec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  <a:p>
                      <a:pPr algn="l"/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110% - 130%  </a:t>
                      </a:r>
                      <a:r>
                        <a:rPr lang="fr-CH" sz="700" b="0" kern="120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 : 10 sec</a:t>
                      </a:r>
                    </a:p>
                    <a:p>
                      <a:pPr algn="l"/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105% - 110%  </a:t>
                      </a:r>
                      <a:r>
                        <a:rPr lang="fr-CH" sz="700" b="0" kern="120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:  10 min</a:t>
                      </a:r>
                    </a:p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130%-150% </a:t>
                      </a:r>
                      <a:r>
                        <a:rPr lang="fr-CH" sz="700" b="0" kern="120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  : 3 sec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  <a:p>
                      <a:pPr algn="l"/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110% - 130%  </a:t>
                      </a:r>
                      <a:r>
                        <a:rPr lang="fr-CH" sz="700" b="0" kern="120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 : 10 sec</a:t>
                      </a:r>
                    </a:p>
                    <a:p>
                      <a:pPr algn="l"/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105% - 110%  </a:t>
                      </a:r>
                      <a:r>
                        <a:rPr lang="fr-CH" sz="700" b="0" kern="120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:  10 min</a:t>
                      </a:r>
                    </a:p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Output nominal </a:t>
                      </a:r>
                      <a:r>
                        <a:rPr lang="fr-CH" sz="700" b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frequency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50/60 Hz</a:t>
                      </a:r>
                      <a:endParaRPr lang="en-US" sz="700" b="0" i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50/60 Hz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50/60 Hz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885"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Charging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</a:t>
                      </a:r>
                      <a:r>
                        <a:rPr lang="fr-CH" sz="700" b="0" kern="1200" baseline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current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B: 1A ( +/-10%)</a:t>
                      </a:r>
                    </a:p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S: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</a:t>
                      </a:r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4A (</a:t>
                      </a:r>
                      <a:r>
                        <a:rPr lang="fr-CH" sz="700" b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adjustable</a:t>
                      </a:r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)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B: 1A ( +/-10% )                                                                                      </a:t>
                      </a:r>
                    </a:p>
                    <a:p>
                      <a:pPr algn="l"/>
                      <a:r>
                        <a:rPr lang="en-US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S: 4A ( adjustable )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B:1 A (+/-10%)</a:t>
                      </a:r>
                    </a:p>
                    <a:p>
                      <a:pPr algn="l"/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S: 4A ( </a:t>
                      </a:r>
                      <a:r>
                        <a:rPr lang="fr-CH" sz="700" b="0" kern="120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adjustable</a:t>
                      </a: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)</a:t>
                      </a:r>
                      <a:endParaRPr lang="fr-CH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Efficiency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Up to 88%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Up to 88%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Up to 90%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695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Operative</a:t>
                      </a:r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</a:t>
                      </a:r>
                      <a:r>
                        <a:rPr lang="fr-CH" sz="700" b="0" noProof="0" dirty="0" err="1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temperature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0°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- 40° C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0°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- 40° C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0°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- 40° C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2885">
                <a:tc>
                  <a:txBody>
                    <a:bodyPr/>
                    <a:lstStyle/>
                    <a:p>
                      <a:pPr algn="l"/>
                      <a:r>
                        <a:rPr lang="en-US" sz="7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Net weight</a:t>
                      </a:r>
                      <a:endParaRPr lang="en-US" sz="7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B: 9.3 Kg </a:t>
                      </a:r>
                    </a:p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S: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4.2 </a:t>
                      </a:r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Kg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B: 16.8 Kg </a:t>
                      </a:r>
                    </a:p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S: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</a:t>
                      </a:r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6.8 Kg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B: 26.8 Kg </a:t>
                      </a:r>
                    </a:p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S: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7.</a:t>
                      </a:r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4 Kg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365745431"/>
                  </a:ext>
                </a:extLst>
              </a:tr>
              <a:tr h="282885">
                <a:tc>
                  <a:txBody>
                    <a:bodyPr/>
                    <a:lstStyle/>
                    <a:p>
                      <a:pPr algn="l"/>
                      <a:r>
                        <a:rPr lang="en-US" sz="7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Net dimensions</a:t>
                      </a:r>
                      <a:r>
                        <a:rPr lang="en-US" sz="7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W × H × D</a:t>
                      </a:r>
                      <a:endParaRPr lang="en-US" sz="7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B: 145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x  223 x 288 mm</a:t>
                      </a:r>
                      <a:endParaRPr lang="fr-CH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</a:endParaRPr>
                    </a:p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S: 145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x 223 x 288 mm</a:t>
                      </a:r>
                      <a:endParaRPr lang="en-US" sz="700" b="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B: 145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x 238 x 400</a:t>
                      </a: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mm</a:t>
                      </a:r>
                    </a:p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S: 145 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x 238 x 400</a:t>
                      </a: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mm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B: 190 x 336 x 425 mm</a:t>
                      </a:r>
                    </a:p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S: 145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x 238 x 400</a:t>
                      </a:r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  <a:highlight>
                            <a:srgbClr val="FAFAFA"/>
                          </a:highlight>
                        </a:rPr>
                        <a:t> mm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highlight>
                          <a:srgbClr val="FAFAFA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804316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11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CBB20-4C28-40D0-9F49-9F09AA9995C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A24D3-8188-46E0-AD0E-F9E6D88E3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C15135-4D40-4967-A677-AA002839A97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Technical specifications (6-10 kVA)</a:t>
            </a:r>
          </a:p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132BC2-07F6-4285-83D3-6521A8FD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PowerValue 11T 1-10 kVA 1ph UPS</a:t>
            </a:r>
            <a:endParaRPr lang="pl-PL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FCF9C16-CF7A-46C3-9848-12EA5A91C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597218"/>
              </p:ext>
            </p:extLst>
          </p:nvPr>
        </p:nvGraphicFramePr>
        <p:xfrm>
          <a:off x="327477" y="1391478"/>
          <a:ext cx="11520000" cy="5067606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38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0000">
                  <a:extLst>
                    <a:ext uri="{9D8B030D-6E8A-4147-A177-3AD203B41FA5}">
                      <a16:colId xmlns:a16="http://schemas.microsoft.com/office/drawing/2014/main" val="3388099166"/>
                    </a:ext>
                  </a:extLst>
                </a:gridCol>
              </a:tblGrid>
              <a:tr h="214501">
                <a:tc>
                  <a:txBody>
                    <a:bodyPr/>
                    <a:lstStyle/>
                    <a:p>
                      <a:pPr algn="l"/>
                      <a:r>
                        <a:rPr lang="en-US" sz="900" noProof="0" dirty="0"/>
                        <a:t>UPS</a:t>
                      </a:r>
                      <a:endParaRPr lang="en-US" sz="900" b="0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900" noProof="0" dirty="0"/>
                        <a:t>6kVA B</a:t>
                      </a:r>
                      <a:r>
                        <a:rPr lang="fr-CH" sz="900" baseline="0" noProof="0" dirty="0"/>
                        <a:t> / S</a:t>
                      </a:r>
                      <a:endParaRPr lang="en-US" sz="900" b="0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900" b="1" kern="1200" noProof="0" dirty="0">
                          <a:solidFill>
                            <a:schemeClr val="tx2"/>
                          </a:solidFill>
                        </a:rPr>
                        <a:t>10kVA B</a:t>
                      </a:r>
                      <a:r>
                        <a:rPr lang="fr-CH" sz="900" b="1" kern="1200" baseline="0" noProof="0" dirty="0">
                          <a:solidFill>
                            <a:schemeClr val="tx2"/>
                          </a:solidFill>
                        </a:rPr>
                        <a:t> / S</a:t>
                      </a:r>
                      <a:endParaRPr lang="en-US" sz="900" b="0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Rated</a:t>
                      </a: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power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6’000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kva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10’000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kva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113146790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Output power factor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0.9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0.9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l"/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939589700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Parallelable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no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no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173732596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Internal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batteries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 x  12v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9Ah 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 x 12v 9 Ah 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504649321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Nominal input voltage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208-220-230-240 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208-220-230-240 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917148460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Input voltage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tolerance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110-300 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Vac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110-300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THDi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&lt;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5 % ( 100% </a:t>
                      </a:r>
                      <a:r>
                        <a:rPr lang="fr-CH" sz="700" b="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Linear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fr-CH" sz="700" b="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Load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)</a:t>
                      </a:r>
                      <a:endParaRPr lang="en-US" sz="700" b="0" kern="1200" baseline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l"/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&lt;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5% ( 100% </a:t>
                      </a:r>
                      <a:r>
                        <a:rPr lang="fr-CH" sz="700" b="0" kern="120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Linear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fr-CH" sz="700" b="0" kern="120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)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002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Input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fr-CH" sz="700" b="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frequency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range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46-54Hz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46-54Hz 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967705290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</a:rPr>
                        <a:t>Input power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</a:rPr>
                        <a:t> factor</a:t>
                      </a:r>
                      <a:endParaRPr lang="en-US" sz="700" b="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noProof="0" dirty="0">
                          <a:solidFill>
                            <a:schemeClr val="tx1"/>
                          </a:solidFill>
                        </a:rPr>
                        <a:t>≥0.99 @100% </a:t>
                      </a:r>
                      <a:endParaRPr lang="en-US" sz="700" b="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noProof="0" dirty="0">
                          <a:solidFill>
                            <a:schemeClr val="tx1"/>
                          </a:solidFill>
                        </a:rPr>
                        <a:t>≥0.99</a:t>
                      </a:r>
                      <a:r>
                        <a:rPr lang="en-US" sz="700" b="0" kern="1200" baseline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700" b="0" kern="1200" noProof="0" dirty="0">
                          <a:solidFill>
                            <a:schemeClr val="tx1"/>
                          </a:solidFill>
                        </a:rPr>
                        <a:t>@100% 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893719144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Rated</a:t>
                      </a: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output voltage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208-220-230-240 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208-220-230-240 </a:t>
                      </a: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Vac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872641278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Output voltage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tolerance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noProof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± 1 %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± 1 %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251034019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/>
                          </a:solidFill>
                        </a:rPr>
                        <a:t>THDv</a:t>
                      </a:r>
                      <a:endParaRPr lang="en-US" sz="700" b="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kern="1200" noProof="0" dirty="0">
                          <a:solidFill>
                            <a:schemeClr val="tx1"/>
                          </a:solidFill>
                        </a:rPr>
                        <a:t>&lt;3%</a:t>
                      </a:r>
                      <a:r>
                        <a:rPr lang="en-US" sz="700" b="0" kern="1200" baseline="0" noProof="0" dirty="0">
                          <a:solidFill>
                            <a:schemeClr val="tx1"/>
                          </a:solidFill>
                        </a:rPr>
                        <a:t> (linear lode), </a:t>
                      </a:r>
                    </a:p>
                    <a:p>
                      <a:pPr algn="l"/>
                      <a:r>
                        <a:rPr lang="en-US" sz="700" b="0" kern="1200" baseline="0" noProof="0" dirty="0">
                          <a:solidFill>
                            <a:schemeClr val="tx1"/>
                          </a:solidFill>
                        </a:rPr>
                        <a:t>&lt;5% (non linear load)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kern="1200" noProof="0" dirty="0">
                          <a:solidFill>
                            <a:schemeClr val="tx1"/>
                          </a:solidFill>
                        </a:rPr>
                        <a:t>&lt;3%</a:t>
                      </a:r>
                      <a:r>
                        <a:rPr lang="en-US" sz="700" b="0" kern="1200" baseline="0" noProof="0" dirty="0">
                          <a:solidFill>
                            <a:schemeClr val="tx1"/>
                          </a:solidFill>
                        </a:rPr>
                        <a:t> (linear lode), </a:t>
                      </a:r>
                    </a:p>
                    <a:p>
                      <a:pPr algn="l"/>
                      <a:r>
                        <a:rPr lang="en-US" sz="700" b="0" kern="1200" baseline="0" noProof="0" dirty="0">
                          <a:solidFill>
                            <a:schemeClr val="tx1"/>
                          </a:solidFill>
                        </a:rPr>
                        <a:t>&lt;5% (non linear load)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379634406"/>
                  </a:ext>
                </a:extLst>
              </a:tr>
              <a:tr h="286002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Overload</a:t>
                      </a: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capability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on </a:t>
                      </a:r>
                      <a:r>
                        <a:rPr lang="fr-CH" sz="700" b="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inverter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&gt; 130% </a:t>
                      </a:r>
                      <a:r>
                        <a:rPr lang="fr-CH" sz="700" b="0" kern="120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 : 10 sec 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l"/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130% </a:t>
                      </a:r>
                      <a:r>
                        <a:rPr lang="fr-CH" sz="700" b="0" kern="120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     : 5 min</a:t>
                      </a:r>
                    </a:p>
                    <a:p>
                      <a:pPr algn="l"/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110% </a:t>
                      </a:r>
                      <a:r>
                        <a:rPr lang="fr-CH" sz="700" b="0" kern="120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      : 30 min</a:t>
                      </a:r>
                      <a:endParaRPr lang="fr-CH" sz="700" b="0" kern="1200" baseline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&gt; 130% </a:t>
                      </a:r>
                      <a:r>
                        <a:rPr lang="fr-CH" sz="700" b="0" kern="120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 : 10 sec 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l"/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130% </a:t>
                      </a:r>
                      <a:r>
                        <a:rPr lang="fr-CH" sz="700" b="0" kern="120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     : 5 min</a:t>
                      </a:r>
                    </a:p>
                    <a:p>
                      <a:pPr algn="l"/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110% </a:t>
                      </a:r>
                      <a:r>
                        <a:rPr lang="fr-CH" sz="700" b="0" kern="120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load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      : 30 min</a:t>
                      </a:r>
                    </a:p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700" b="0" kern="1200" baseline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Output nominal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frequency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50-60 Hz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50-60 Hz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6002"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Charging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fr-CH" sz="700" b="0" kern="1200" baseline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current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</a:rPr>
                        <a:t>B 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</a:rPr>
                        <a:t> 1</a:t>
                      </a:r>
                      <a:r>
                        <a:rPr lang="fr-CH" sz="700" b="0" noProof="0" dirty="0">
                          <a:solidFill>
                            <a:schemeClr val="tx1"/>
                          </a:solidFill>
                        </a:rPr>
                        <a:t>A </a:t>
                      </a:r>
                      <a:endParaRPr lang="fr-CH" sz="700" b="0" baseline="0" noProof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</a:rPr>
                        <a:t>S:  </a:t>
                      </a:r>
                      <a:r>
                        <a:rPr lang="en-US" sz="700" b="0" baseline="0" noProof="0" dirty="0">
                          <a:solidFill>
                            <a:schemeClr val="tx1"/>
                          </a:solidFill>
                        </a:rPr>
                        <a:t>1A, 2A, 4A, 6A (adjustable) for 16pcs battery</a:t>
                      </a:r>
                      <a:endParaRPr lang="en-US" sz="700" b="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kern="1200" noProof="0" dirty="0">
                          <a:solidFill>
                            <a:schemeClr val="tx1"/>
                          </a:solidFill>
                        </a:rPr>
                        <a:t>B 2A</a:t>
                      </a:r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fr-CH" sz="700" b="0" kern="1200" baseline="0" noProof="0" dirty="0">
                          <a:solidFill>
                            <a:schemeClr val="tx1"/>
                          </a:solidFill>
                        </a:rPr>
                        <a:t>S: </a:t>
                      </a:r>
                      <a:r>
                        <a:rPr lang="en-US" sz="700" b="0" kern="1200" baseline="0" noProof="0" dirty="0">
                          <a:solidFill>
                            <a:schemeClr val="tx1"/>
                          </a:solidFill>
                        </a:rPr>
                        <a:t>1A, 2A, 4A(adjustable) for 20pcs battery</a:t>
                      </a:r>
                      <a:endParaRPr lang="en-US" sz="7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Efficiency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Up to 92%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Up to 93%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Operative</a:t>
                      </a:r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fr-CH" sz="700" b="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temperature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0°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- 40° C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0°</a:t>
                      </a:r>
                      <a:r>
                        <a:rPr lang="fr-CH" sz="700" b="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- 40° C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en-US" sz="700" noProof="0" dirty="0">
                          <a:solidFill>
                            <a:schemeClr val="tx1"/>
                          </a:solidFill>
                        </a:rPr>
                        <a:t>Net weight</a:t>
                      </a:r>
                      <a:endParaRPr lang="en-US" sz="7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</a:rPr>
                        <a:t> 61 Kg / S  12 Kg</a:t>
                      </a:r>
                      <a:endParaRPr lang="en-US" sz="700" b="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700" b="0" noProof="0" dirty="0">
                          <a:solidFill>
                            <a:schemeClr val="tx1"/>
                          </a:solidFill>
                        </a:rPr>
                        <a:t>B 76 </a:t>
                      </a:r>
                      <a:r>
                        <a:rPr lang="fr-CH" sz="700" b="0" baseline="0" noProof="0" dirty="0">
                          <a:solidFill>
                            <a:schemeClr val="tx1"/>
                          </a:solidFill>
                        </a:rPr>
                        <a:t>kg / S 16 Kg</a:t>
                      </a:r>
                      <a:endParaRPr lang="en-US" sz="700" b="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365745431"/>
                  </a:ext>
                </a:extLst>
              </a:tr>
              <a:tr h="209237">
                <a:tc>
                  <a:txBody>
                    <a:bodyPr/>
                    <a:lstStyle/>
                    <a:p>
                      <a:pPr algn="l"/>
                      <a:r>
                        <a:rPr lang="en-US" sz="700" noProof="0" dirty="0"/>
                        <a:t>Net dimensions</a:t>
                      </a:r>
                      <a:r>
                        <a:rPr lang="en-US" sz="700" baseline="0" noProof="0" dirty="0"/>
                        <a:t> W × H × D</a:t>
                      </a:r>
                      <a:endParaRPr lang="en-US" sz="7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B : </a:t>
                      </a:r>
                      <a:r>
                        <a:rPr lang="en-US" sz="700" b="0" u="none" strike="noStrike" kern="1200" baseline="0" noProof="0" dirty="0">
                          <a:solidFill>
                            <a:schemeClr val="dk1"/>
                          </a:solidFill>
                        </a:rPr>
                        <a:t>190 </a:t>
                      </a:r>
                      <a:r>
                        <a:rPr lang="en-US" sz="700" b="0" u="none" strike="noStrike" kern="1200" baseline="0" dirty="0">
                          <a:solidFill>
                            <a:schemeClr val="dk1"/>
                          </a:solidFill>
                        </a:rPr>
                        <a:t>x 688 x 369 mm 	</a:t>
                      </a:r>
                    </a:p>
                    <a:p>
                      <a:pPr algn="l"/>
                      <a:r>
                        <a:rPr lang="en-US" sz="700" b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 : 190 x 318 x  369 mm</a:t>
                      </a:r>
                      <a:endParaRPr lang="en-US" sz="700" b="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B : 190 </a:t>
                      </a:r>
                      <a:r>
                        <a:rPr lang="en-US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 688 x 442</a:t>
                      </a:r>
                      <a:r>
                        <a:rPr lang="en-US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mm </a:t>
                      </a:r>
                    </a:p>
                    <a:p>
                      <a:pPr algn="l"/>
                      <a:r>
                        <a:rPr lang="fr-CH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S: </a:t>
                      </a:r>
                      <a:r>
                        <a:rPr lang="fr-CH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en-US" sz="700" b="0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190</a:t>
                      </a:r>
                      <a:r>
                        <a:rPr lang="en-US" sz="7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x 318 x 442 mm</a:t>
                      </a:r>
                      <a:endParaRPr lang="en-US" sz="700" b="0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804316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78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496F89-5FCE-4D5C-BA90-A3D68E98F53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5025D-AF83-4CFC-AEAD-B1FADCA66DA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FE546-8F45-4D67-8BB6-2E7FC8A1977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224B384-FA32-4C41-A0F3-03CAA834410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fr-CH" dirty="0" err="1"/>
              <a:t>Connectivity</a:t>
            </a:r>
            <a:r>
              <a:rPr lang="fr-CH" dirty="0"/>
              <a:t> for 1-3 kVA</a:t>
            </a:r>
            <a:endParaRPr lang="pl-PL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850DD1-C509-4934-831E-D55F5CFDD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PowerValue</a:t>
            </a:r>
            <a:r>
              <a:rPr lang="en-US" dirty="0"/>
              <a:t> 11T 1-10 kVA 1ph UPS</a:t>
            </a:r>
            <a:endParaRPr lang="pl-PL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195152"/>
              </p:ext>
            </p:extLst>
          </p:nvPr>
        </p:nvGraphicFramePr>
        <p:xfrm>
          <a:off x="316701" y="1566160"/>
          <a:ext cx="8641892" cy="4411672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2759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2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2918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Winpower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 Mini SNMP slot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card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 , basic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connectivity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option, supports SNMP and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remote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shutdown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not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supported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2918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EMP for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Winpower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 Mini SNMP,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environmental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monitoring probe 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with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temperature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humidity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sensors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2918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Winpower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Mini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slot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card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enables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over RS485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only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(SNMP and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over TCP/IP not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supported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2918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Mini AS400 slot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card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with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potential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free I/O contacts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" name="Picture 4" descr="http://www.centralion.com/pd_img/Product_183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7" y="2733760"/>
            <a:ext cx="1049762" cy="104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http://www.centralion.com/pd_img/Product_181_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89" y="1223319"/>
            <a:ext cx="1520669" cy="1593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http://www.centralion.com/pd_img/Product_180_1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53" y="3783522"/>
            <a:ext cx="1087856" cy="1088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C:\Users\chgapoc\AppData\Local\Microsoft\Windows\INetCache\Content.Outlook\9L1O0BRZ\AS400 (002)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0" y="4968020"/>
            <a:ext cx="1294002" cy="9134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886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496F89-5FCE-4D5C-BA90-A3D68E98F53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5025D-AF83-4CFC-AEAD-B1FADCA66DA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FE546-8F45-4D67-8BB6-2E7FC8A1977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224B384-FA32-4C41-A0F3-03CAA834410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fr-CH" dirty="0" err="1"/>
              <a:t>Connectivity</a:t>
            </a:r>
            <a:r>
              <a:rPr lang="fr-CH" dirty="0"/>
              <a:t> for 6-10 kVA</a:t>
            </a:r>
            <a:endParaRPr lang="pl-PL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850DD1-C509-4934-831E-D55F5CFDD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PowerValue 11T 1-10 kVA 1ph UPS</a:t>
            </a:r>
            <a:endParaRPr lang="pl-PL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233046"/>
              </p:ext>
            </p:extLst>
          </p:nvPr>
        </p:nvGraphicFramePr>
        <p:xfrm>
          <a:off x="316701" y="1566160"/>
          <a:ext cx="5058864" cy="4411672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1596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2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2918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Winpower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 SNMP slot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card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 , basic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connectivity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option, supports SNMP and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remote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shutdown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not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supported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2918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EMP for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Winpower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 SNMP,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environmental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monitoring probe 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with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temperature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humidity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sensors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2918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Winpower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slot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card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enables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over RS485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only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(SNMP and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TCP/IP not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supported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2918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AS400 slot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card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with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potential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free I/O contacts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9" name="Picture 6" descr="http://www.centralion.com/pd_img/Product_174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59" y="4865794"/>
            <a:ext cx="1308936" cy="130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centralion.com/pd_img/Product_139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59" y="3526154"/>
            <a:ext cx="1536537" cy="153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http://www.centralion.com/pd_img/Product_183_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7" y="2733760"/>
            <a:ext cx="1049762" cy="104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http://www.centralion.com/pd_img/Product_173_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24" y="1302995"/>
            <a:ext cx="1419940" cy="141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447629"/>
              </p:ext>
            </p:extLst>
          </p:nvPr>
        </p:nvGraphicFramePr>
        <p:xfrm>
          <a:off x="6581265" y="1549973"/>
          <a:ext cx="3292494" cy="3497562"/>
        </p:xfrm>
        <a:graphic>
          <a:graphicData uri="http://schemas.openxmlformats.org/drawingml/2006/table">
            <a:tbl>
              <a:tblPr firstRow="1" bandRow="1">
                <a:tableStyleId>{773F8A54-F971-430D-9108-034FE38666EA}</a:tableStyleId>
              </a:tblPr>
              <a:tblGrid>
                <a:gridCol w="1646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6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0553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CS141 Basic (box/slot)</a:t>
                      </a:r>
                    </a:p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SNMP / </a:t>
                      </a:r>
                      <a:r>
                        <a:rPr lang="fr-CH" sz="1100" b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 over TCP/IP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6456">
                <a:tc>
                  <a:txBody>
                    <a:bodyPr/>
                    <a:lstStyle/>
                    <a:p>
                      <a:endParaRPr lang="it-CH" sz="11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it-CH" sz="11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it-CH" sz="11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it-CH" sz="11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CH" sz="1100" b="0" dirty="0">
                          <a:solidFill>
                            <a:schemeClr val="tx1"/>
                          </a:solidFill>
                        </a:rPr>
                        <a:t>CS141</a:t>
                      </a:r>
                      <a:r>
                        <a:rPr lang="it-CH" sz="1100" b="0" baseline="0" dirty="0">
                          <a:solidFill>
                            <a:schemeClr val="tx1"/>
                          </a:solidFill>
                        </a:rPr>
                        <a:t> Advanced (box/slot)</a:t>
                      </a:r>
                    </a:p>
                    <a:p>
                      <a:pPr marL="0" marR="0" lvl="0" indent="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CH" sz="1100" b="0" baseline="0" dirty="0">
                          <a:solidFill>
                            <a:schemeClr val="tx1"/>
                          </a:solidFill>
                        </a:rPr>
                        <a:t>SNMP/</a:t>
                      </a:r>
                      <a:r>
                        <a:rPr lang="it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it-CH" sz="1100" b="0" baseline="0" dirty="0">
                          <a:solidFill>
                            <a:schemeClr val="tx1"/>
                          </a:solidFill>
                        </a:rPr>
                        <a:t> over TCP/IP, </a:t>
                      </a:r>
                      <a:r>
                        <a:rPr lang="it-CH" sz="1100" b="0" baseline="0" dirty="0" err="1">
                          <a:solidFill>
                            <a:schemeClr val="tx1"/>
                          </a:solidFill>
                        </a:rPr>
                        <a:t>sensor</a:t>
                      </a:r>
                      <a:r>
                        <a:rPr lang="it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CH" sz="1100" b="0" baseline="0" dirty="0" err="1">
                          <a:solidFill>
                            <a:schemeClr val="tx1"/>
                          </a:solidFill>
                        </a:rPr>
                        <a:t>interface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0553">
                <a:tc>
                  <a:txBody>
                    <a:bodyPr/>
                    <a:lstStyle/>
                    <a:p>
                      <a:endParaRPr lang="en-US" sz="1100" b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100" b="0" dirty="0">
                          <a:solidFill>
                            <a:schemeClr val="tx1"/>
                          </a:solidFill>
                        </a:rPr>
                        <a:t>CS141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(box/slot)</a:t>
                      </a:r>
                    </a:p>
                    <a:p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SNMP/</a:t>
                      </a:r>
                      <a:r>
                        <a:rPr lang="fr-CH" sz="1100" b="0" baseline="0" dirty="0" err="1">
                          <a:solidFill>
                            <a:schemeClr val="tx1"/>
                          </a:solidFill>
                        </a:rPr>
                        <a:t>ModBus</a:t>
                      </a:r>
                      <a:r>
                        <a:rPr lang="fr-CH" sz="1100" b="0" baseline="0" dirty="0">
                          <a:solidFill>
                            <a:schemeClr val="tx1"/>
                          </a:solidFill>
                        </a:rPr>
                        <a:t> over TCP/IP and over RS485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3" name="Picture 2" descr="http://www.generex.de/images/generex/service/customer/packshots/CS121/CS141BS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43" y="1456768"/>
            <a:ext cx="1586041" cy="112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www.generex.de/images/generex/service/customer/packshots/CS121/CS141SC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780" y="3927681"/>
            <a:ext cx="1717904" cy="123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www.generex.de/images/generex/service/customer/packshots/CS121/CS141SC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559" y="2718142"/>
            <a:ext cx="1607353" cy="109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84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54AAD2-0FA1-40C3-BDB9-1741228A7DD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0479A72-920A-415B-8469-E7772A79C549}" type="datetime4">
              <a:rPr lang="en-US" smtClean="0"/>
              <a:t>September 14, 2022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C3271-A931-471E-A9DC-A2357A91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5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BB Master">
  <a:themeElements>
    <a:clrScheme name="Custom 2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262626"/>
      </a:accent1>
      <a:accent2>
        <a:srgbClr val="6E6E6E"/>
      </a:accent2>
      <a:accent3>
        <a:srgbClr val="A9A9A9"/>
      </a:accent3>
      <a:accent4>
        <a:srgbClr val="D2D2D2"/>
      </a:accent4>
      <a:accent5>
        <a:srgbClr val="F0F0F0"/>
      </a:accent5>
      <a:accent6>
        <a:srgbClr val="FAFAFA"/>
      </a:accent6>
      <a:hlink>
        <a:srgbClr val="D90000"/>
      </a:hlink>
      <a:folHlink>
        <a:srgbClr val="FF000F"/>
      </a:folHlink>
    </a:clrScheme>
    <a:fontScheme name="ABBvoice">
      <a:majorFont>
        <a:latin typeface="ABBvoice"/>
        <a:ea typeface="ABBvoice"/>
        <a:cs typeface="ABBvoice"/>
      </a:majorFont>
      <a:minorFont>
        <a:latin typeface="ABBvoice"/>
        <a:ea typeface="ABBvoice"/>
        <a:cs typeface="ABBvo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tx2"/>
        </a:solidFill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72000" tIns="72000" rIns="72000" bIns="72000" rtlCol="0">
        <a:noAutofit/>
      </a:bodyPr>
      <a:lstStyle>
        <a:defPPr>
          <a:defRPr sz="1400" dirty="0" err="1" smtClean="0"/>
        </a:defPPr>
      </a:lstStyle>
    </a:txDef>
  </a:objectDefaults>
  <a:extraClrSchemeLst/>
  <a:custClrLst>
    <a:custClr name="Blue">
      <a:srgbClr val="004C97"/>
    </a:custClr>
    <a:custClr name="Green">
      <a:srgbClr val="007A33"/>
    </a:custClr>
    <a:custClr name="Yellow">
      <a:srgbClr val="FFD100"/>
    </a:custClr>
    <a:custClr name="Red Grey">
      <a:srgbClr val="817275"/>
    </a:custClr>
    <a:custClr name="Green Grey">
      <a:srgbClr val="6B7173"/>
    </a:custClr>
    <a:custClr name="Blue Grey">
      <a:srgbClr val="5B6F80"/>
    </a:custClr>
    <a:custClr name="Violet Grey">
      <a:srgbClr val="78838E"/>
    </a:custClr>
  </a:custClrLst>
  <a:extLst>
    <a:ext uri="{05A4C25C-085E-4340-85A3-A5531E510DB2}">
      <thm15:themeFamily xmlns:thm15="http://schemas.microsoft.com/office/thememl/2012/main" name="Presentation4" id="{AB123FCC-75BF-413D-9ADE-5DE1BC5101C9}" vid="{30A3DC37-1BE1-4015-B67A-9AB1D23BAC10}"/>
    </a:ext>
  </a:extLst>
</a:theme>
</file>

<file path=ppt/theme/theme2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ABB PowerPoint Template 16by9</Template>
  <TotalTime>3898</TotalTime>
  <Words>2144</Words>
  <Application>Microsoft Office PowerPoint</Application>
  <PresentationFormat>Widescreen</PresentationFormat>
  <Paragraphs>576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ABBvoice</vt:lpstr>
      <vt:lpstr>ABBvoiceOffice</vt:lpstr>
      <vt:lpstr>Arial</vt:lpstr>
      <vt:lpstr>Symbol</vt:lpstr>
      <vt:lpstr>Wingdings</vt:lpstr>
      <vt:lpstr>ABB Master</vt:lpstr>
      <vt:lpstr>PowerValue 11T 1-10 kVA 1ph UPS</vt:lpstr>
      <vt:lpstr>Content</vt:lpstr>
      <vt:lpstr>Applications</vt:lpstr>
      <vt:lpstr>PowerValue 11T 1-10 kVA 1ph UPS</vt:lpstr>
      <vt:lpstr>PowerValue 11T 1-10 kVA 1ph UPS</vt:lpstr>
      <vt:lpstr>PowerValue 11T 1-10 kVA 1ph UPS</vt:lpstr>
      <vt:lpstr>PowerValue 11T  1-10 kVA 1ph UPS</vt:lpstr>
      <vt:lpstr>PowerValue 11T 1-10 kVA 1ph UPS</vt:lpstr>
      <vt:lpstr>PowerValue 11T 1-10 kVA 1ph UPS</vt:lpstr>
      <vt:lpstr>PowerValue 11T 1-10 kVA 1ph UPS</vt:lpstr>
      <vt:lpstr>PowerValue 11T 1-10 kVA 1ph UPS</vt:lpstr>
      <vt:lpstr>PowerValue 11T 1-10 kVA 1ph UPS</vt:lpstr>
      <vt:lpstr>PowerValue 11T 1-10 kVA 1ph UPS</vt:lpstr>
      <vt:lpstr>PowerValue 11T 1-10 kVA 1ph UPS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Naegele</dc:creator>
  <cp:lastModifiedBy>Sachin Aravind</cp:lastModifiedBy>
  <cp:revision>120</cp:revision>
  <dcterms:created xsi:type="dcterms:W3CDTF">2018-02-09T08:45:59Z</dcterms:created>
  <dcterms:modified xsi:type="dcterms:W3CDTF">2022-09-14T03:16:41Z</dcterms:modified>
</cp:coreProperties>
</file>